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16"/>
  </p:notesMasterIdLst>
  <p:sldIdLst>
    <p:sldId id="256" r:id="rId2"/>
    <p:sldId id="257" r:id="rId3"/>
    <p:sldId id="260" r:id="rId4"/>
    <p:sldId id="259" r:id="rId5"/>
    <p:sldId id="261" r:id="rId6"/>
    <p:sldId id="264" r:id="rId7"/>
    <p:sldId id="272" r:id="rId8"/>
    <p:sldId id="263" r:id="rId9"/>
    <p:sldId id="265" r:id="rId10"/>
    <p:sldId id="267" r:id="rId11"/>
    <p:sldId id="268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A24CF-B744-3D5C-25C9-862CA9760F0C}" v="1" dt="2024-12-12T09:40:20.242"/>
    <p1510:client id="{D5EB35EC-69A9-B85C-E848-C5EEB022EDE2}" v="7" dt="2024-12-12T04:43:30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4"/>
  </p:normalViewPr>
  <p:slideViewPr>
    <p:cSldViewPr snapToGrid="0">
      <p:cViewPr varScale="1">
        <p:scale>
          <a:sx n="108" d="100"/>
          <a:sy n="108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C0CDB-22CE-453E-AA5D-07972464910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2BA04-E4B3-4A45-A014-7969BCB61283}">
      <dgm:prSet phldrT="[Text]" phldr="0"/>
      <dgm:spPr/>
      <dgm:t>
        <a:bodyPr/>
        <a:lstStyle/>
        <a:p>
          <a:pPr rtl="0"/>
          <a:r>
            <a:rPr lang="en-US" b="1">
              <a:latin typeface="Trade Gothic Next Cond"/>
            </a:rPr>
            <a:t>Missing  data</a:t>
          </a:r>
          <a:endParaRPr lang="en-US" b="1"/>
        </a:p>
      </dgm:t>
    </dgm:pt>
    <dgm:pt modelId="{24176FF3-4E64-4A2D-B9AA-2965488FA449}" type="parTrans" cxnId="{4A4B9017-B551-4BBF-8103-81AFB386C066}">
      <dgm:prSet/>
      <dgm:spPr/>
      <dgm:t>
        <a:bodyPr/>
        <a:lstStyle/>
        <a:p>
          <a:endParaRPr lang="en-US"/>
        </a:p>
      </dgm:t>
    </dgm:pt>
    <dgm:pt modelId="{227E6E45-440D-44E7-BD0E-703AEE693BEA}" type="sibTrans" cxnId="{4A4B9017-B551-4BBF-8103-81AFB386C066}">
      <dgm:prSet/>
      <dgm:spPr/>
      <dgm:t>
        <a:bodyPr/>
        <a:lstStyle/>
        <a:p>
          <a:endParaRPr lang="en-US"/>
        </a:p>
      </dgm:t>
    </dgm:pt>
    <dgm:pt modelId="{A5DC2517-9E0E-46CC-A84C-684203EBE8FD}">
      <dgm:prSet phldrT="[Text]" phldr="0"/>
      <dgm:spPr/>
      <dgm:t>
        <a:bodyPr/>
        <a:lstStyle/>
        <a:p>
          <a:pPr rtl="0"/>
          <a:r>
            <a:rPr lang="en-US" b="1">
              <a:latin typeface="Trade Gothic Next Cond"/>
            </a:rPr>
            <a:t>Imputed</a:t>
          </a:r>
          <a:r>
            <a:rPr lang="en-US" b="1"/>
            <a:t> missing values</a:t>
          </a:r>
        </a:p>
      </dgm:t>
    </dgm:pt>
    <dgm:pt modelId="{3FA1D96F-1A55-4E01-9486-5ED08E4A8D04}" type="parTrans" cxnId="{D5E16DA1-A8C8-4FC8-8845-4F5D2B545555}">
      <dgm:prSet/>
      <dgm:spPr/>
      <dgm:t>
        <a:bodyPr/>
        <a:lstStyle/>
        <a:p>
          <a:endParaRPr lang="en-US"/>
        </a:p>
      </dgm:t>
    </dgm:pt>
    <dgm:pt modelId="{1538E0D7-477A-48AD-99C5-76F348E8BD75}" type="sibTrans" cxnId="{D5E16DA1-A8C8-4FC8-8845-4F5D2B545555}">
      <dgm:prSet/>
      <dgm:spPr/>
      <dgm:t>
        <a:bodyPr/>
        <a:lstStyle/>
        <a:p>
          <a:endParaRPr lang="en-US"/>
        </a:p>
      </dgm:t>
    </dgm:pt>
    <dgm:pt modelId="{B6F2D7EA-7EB6-4C65-A80A-DB28B617CBD0}">
      <dgm:prSet phldrT="[Text]" phldr="0"/>
      <dgm:spPr/>
      <dgm:t>
        <a:bodyPr/>
        <a:lstStyle/>
        <a:p>
          <a:pPr rtl="0"/>
          <a:r>
            <a:rPr lang="en-US" b="1"/>
            <a:t>Data Cleaning</a:t>
          </a:r>
        </a:p>
      </dgm:t>
    </dgm:pt>
    <dgm:pt modelId="{D4CBCCBA-6399-420C-B1FA-545A55E1E673}" type="parTrans" cxnId="{DC889DA1-C046-4B80-93BB-6CDCA82D44FC}">
      <dgm:prSet/>
      <dgm:spPr/>
      <dgm:t>
        <a:bodyPr/>
        <a:lstStyle/>
        <a:p>
          <a:endParaRPr lang="en-US"/>
        </a:p>
      </dgm:t>
    </dgm:pt>
    <dgm:pt modelId="{9EA03906-4CA3-4882-BF70-452DBE2B0B24}" type="sibTrans" cxnId="{DC889DA1-C046-4B80-93BB-6CDCA82D44FC}">
      <dgm:prSet/>
      <dgm:spPr/>
      <dgm:t>
        <a:bodyPr/>
        <a:lstStyle/>
        <a:p>
          <a:endParaRPr lang="en-US"/>
        </a:p>
      </dgm:t>
    </dgm:pt>
    <dgm:pt modelId="{6C3E9A1C-B63D-4E82-9161-55A04EB602CF}">
      <dgm:prSet phldrT="[Text]" phldr="0"/>
      <dgm:spPr/>
      <dgm:t>
        <a:bodyPr/>
        <a:lstStyle/>
        <a:p>
          <a:pPr rtl="0"/>
          <a:r>
            <a:rPr lang="en-US" b="1"/>
            <a:t>Removed </a:t>
          </a:r>
          <a:r>
            <a:rPr lang="en-US" b="1">
              <a:latin typeface="Trade Gothic Next Cond"/>
            </a:rPr>
            <a:t>irrelevant columns</a:t>
          </a:r>
          <a:r>
            <a:rPr lang="en-US" b="1"/>
            <a:t> </a:t>
          </a:r>
        </a:p>
      </dgm:t>
    </dgm:pt>
    <dgm:pt modelId="{94E1B4AE-04F8-4BDB-B882-D342A3F0205C}" type="parTrans" cxnId="{B9F6DA30-C59B-44D1-82FA-C420122F206A}">
      <dgm:prSet/>
      <dgm:spPr/>
      <dgm:t>
        <a:bodyPr/>
        <a:lstStyle/>
        <a:p>
          <a:endParaRPr lang="en-US"/>
        </a:p>
      </dgm:t>
    </dgm:pt>
    <dgm:pt modelId="{0AD16652-770B-4435-9F1C-3BF2D23CD078}" type="sibTrans" cxnId="{B9F6DA30-C59B-44D1-82FA-C420122F206A}">
      <dgm:prSet/>
      <dgm:spPr/>
      <dgm:t>
        <a:bodyPr/>
        <a:lstStyle/>
        <a:p>
          <a:endParaRPr lang="en-US"/>
        </a:p>
      </dgm:t>
    </dgm:pt>
    <dgm:pt modelId="{803BBFC4-FDC1-4984-ACE8-5DC7FD8424DA}">
      <dgm:prSet phldrT="[Text]" phldr="0"/>
      <dgm:spPr/>
      <dgm:t>
        <a:bodyPr/>
        <a:lstStyle/>
        <a:p>
          <a:pPr rtl="0"/>
          <a:r>
            <a:rPr lang="en-US" b="1"/>
            <a:t>Feature Engineering</a:t>
          </a:r>
        </a:p>
      </dgm:t>
    </dgm:pt>
    <dgm:pt modelId="{BC52938B-35EB-4243-8E8F-DA121F10479C}" type="parTrans" cxnId="{9263E0AA-F718-4F2B-9C71-F040275D6411}">
      <dgm:prSet/>
      <dgm:spPr/>
      <dgm:t>
        <a:bodyPr/>
        <a:lstStyle/>
        <a:p>
          <a:endParaRPr lang="en-US"/>
        </a:p>
      </dgm:t>
    </dgm:pt>
    <dgm:pt modelId="{A0E28A96-C1F5-44A6-B22A-33E5456B1368}" type="sibTrans" cxnId="{9263E0AA-F718-4F2B-9C71-F040275D6411}">
      <dgm:prSet/>
      <dgm:spPr/>
      <dgm:t>
        <a:bodyPr/>
        <a:lstStyle/>
        <a:p>
          <a:endParaRPr lang="en-US"/>
        </a:p>
      </dgm:t>
    </dgm:pt>
    <dgm:pt modelId="{2A89A0D1-3CEB-4882-9181-8CD0FE99268C}">
      <dgm:prSet phldrT="[Text]" phldr="0"/>
      <dgm:spPr/>
      <dgm:t>
        <a:bodyPr/>
        <a:lstStyle/>
        <a:p>
          <a:pPr rtl="0"/>
          <a:r>
            <a:rPr lang="en-US" b="1">
              <a:latin typeface="Trade Gothic Next Cond"/>
            </a:rPr>
            <a:t>Time-based</a:t>
          </a:r>
          <a:r>
            <a:rPr lang="en-US" b="1"/>
            <a:t> features </a:t>
          </a:r>
        </a:p>
      </dgm:t>
    </dgm:pt>
    <dgm:pt modelId="{EFFD441B-C456-48D3-A8F4-E46AD4C92038}" type="parTrans" cxnId="{3C5CAFC7-090C-4ACB-8A2B-5812A737D511}">
      <dgm:prSet/>
      <dgm:spPr/>
      <dgm:t>
        <a:bodyPr/>
        <a:lstStyle/>
        <a:p>
          <a:endParaRPr lang="en-US"/>
        </a:p>
      </dgm:t>
    </dgm:pt>
    <dgm:pt modelId="{F9D6D552-5142-4F40-9F1F-5ECC2EFA54AA}" type="sibTrans" cxnId="{3C5CAFC7-090C-4ACB-8A2B-5812A737D511}">
      <dgm:prSet/>
      <dgm:spPr/>
      <dgm:t>
        <a:bodyPr/>
        <a:lstStyle/>
        <a:p>
          <a:endParaRPr lang="en-US"/>
        </a:p>
      </dgm:t>
    </dgm:pt>
    <dgm:pt modelId="{8EF4EB86-306F-456E-9247-A29D7BB6A1B7}">
      <dgm:prSet phldr="0"/>
      <dgm:spPr/>
      <dgm:t>
        <a:bodyPr/>
        <a:lstStyle/>
        <a:p>
          <a:pPr rtl="0"/>
          <a:r>
            <a:rPr lang="en-US" b="1"/>
            <a:t>Lumped categories</a:t>
          </a:r>
          <a:endParaRPr lang="en-US" b="1">
            <a:latin typeface="Trade Gothic Next Cond"/>
          </a:endParaRPr>
        </a:p>
      </dgm:t>
    </dgm:pt>
    <dgm:pt modelId="{D0BAE86D-48CE-4E97-AB0D-9BFAAFA4E818}" type="parTrans" cxnId="{2DECDD51-AB5A-42FB-AD57-B6E07F1E7A6D}">
      <dgm:prSet/>
      <dgm:spPr/>
    </dgm:pt>
    <dgm:pt modelId="{AE7DE86A-01C9-4603-8BE8-F09D321EDE73}" type="sibTrans" cxnId="{2DECDD51-AB5A-42FB-AD57-B6E07F1E7A6D}">
      <dgm:prSet/>
      <dgm:spPr/>
    </dgm:pt>
    <dgm:pt modelId="{09C30D47-13D4-417E-A810-FD08171A9956}" type="pres">
      <dgm:prSet presAssocID="{351C0CDB-22CE-453E-AA5D-079724649109}" presName="linearFlow" presStyleCnt="0">
        <dgm:presLayoutVars>
          <dgm:dir/>
          <dgm:animLvl val="lvl"/>
          <dgm:resizeHandles val="exact"/>
        </dgm:presLayoutVars>
      </dgm:prSet>
      <dgm:spPr/>
    </dgm:pt>
    <dgm:pt modelId="{E8AFB7F8-9DD5-4581-AEF0-CE2C46716E6C}" type="pres">
      <dgm:prSet presAssocID="{1B12BA04-E4B3-4A45-A014-7969BCB61283}" presName="composite" presStyleCnt="0"/>
      <dgm:spPr/>
    </dgm:pt>
    <dgm:pt modelId="{D2BA7F94-1E38-431A-8397-E528452F559E}" type="pres">
      <dgm:prSet presAssocID="{1B12BA04-E4B3-4A45-A014-7969BCB6128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599470B-E35D-4C94-B8AC-30B55A890969}" type="pres">
      <dgm:prSet presAssocID="{1B12BA04-E4B3-4A45-A014-7969BCB61283}" presName="parSh" presStyleLbl="node1" presStyleIdx="0" presStyleCnt="3"/>
      <dgm:spPr>
        <a:solidFill>
          <a:schemeClr val="accent4">
            <a:lumMod val="75000"/>
          </a:schemeClr>
        </a:solidFill>
      </dgm:spPr>
    </dgm:pt>
    <dgm:pt modelId="{17D022AD-FEBE-44C8-9FD1-7296BA49BC8A}" type="pres">
      <dgm:prSet presAssocID="{1B12BA04-E4B3-4A45-A014-7969BCB61283}" presName="desTx" presStyleLbl="fgAcc1" presStyleIdx="0" presStyleCnt="3">
        <dgm:presLayoutVars>
          <dgm:bulletEnabled val="1"/>
        </dgm:presLayoutVars>
      </dgm:prSet>
      <dgm:spPr/>
    </dgm:pt>
    <dgm:pt modelId="{2BFDBCA7-D0AE-43F0-B3A1-D9C874FA88B5}" type="pres">
      <dgm:prSet presAssocID="{227E6E45-440D-44E7-BD0E-703AEE693BEA}" presName="sibTrans" presStyleLbl="sibTrans2D1" presStyleIdx="0" presStyleCnt="2"/>
      <dgm:spPr/>
    </dgm:pt>
    <dgm:pt modelId="{9306A017-B5CA-48C2-941D-E0C35347B4E2}" type="pres">
      <dgm:prSet presAssocID="{227E6E45-440D-44E7-BD0E-703AEE693BEA}" presName="connTx" presStyleLbl="sibTrans2D1" presStyleIdx="0" presStyleCnt="2"/>
      <dgm:spPr/>
    </dgm:pt>
    <dgm:pt modelId="{4A7EA769-1CDA-4651-B369-36A926BD7D7F}" type="pres">
      <dgm:prSet presAssocID="{B6F2D7EA-7EB6-4C65-A80A-DB28B617CBD0}" presName="composite" presStyleCnt="0"/>
      <dgm:spPr/>
    </dgm:pt>
    <dgm:pt modelId="{AD7B6313-1F16-4165-A945-9785127F81D8}" type="pres">
      <dgm:prSet presAssocID="{B6F2D7EA-7EB6-4C65-A80A-DB28B617CBD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D8A873A-0364-436A-876A-28AE1254B8A3}" type="pres">
      <dgm:prSet presAssocID="{B6F2D7EA-7EB6-4C65-A80A-DB28B617CBD0}" presName="parSh" presStyleLbl="node1" presStyleIdx="1" presStyleCnt="3"/>
      <dgm:spPr>
        <a:solidFill>
          <a:schemeClr val="accent4">
            <a:lumMod val="75000"/>
          </a:schemeClr>
        </a:solidFill>
      </dgm:spPr>
    </dgm:pt>
    <dgm:pt modelId="{F14D70E9-B07A-43CC-8178-B30314AC5F96}" type="pres">
      <dgm:prSet presAssocID="{B6F2D7EA-7EB6-4C65-A80A-DB28B617CBD0}" presName="desTx" presStyleLbl="fgAcc1" presStyleIdx="1" presStyleCnt="3">
        <dgm:presLayoutVars>
          <dgm:bulletEnabled val="1"/>
        </dgm:presLayoutVars>
      </dgm:prSet>
      <dgm:spPr/>
    </dgm:pt>
    <dgm:pt modelId="{B4178F9D-9FA6-4E51-BFEC-4BD2FB9F99A2}" type="pres">
      <dgm:prSet presAssocID="{9EA03906-4CA3-4882-BF70-452DBE2B0B24}" presName="sibTrans" presStyleLbl="sibTrans2D1" presStyleIdx="1" presStyleCnt="2"/>
      <dgm:spPr/>
    </dgm:pt>
    <dgm:pt modelId="{E71F16CE-8829-4C2A-A21B-B1DA76CA8C49}" type="pres">
      <dgm:prSet presAssocID="{9EA03906-4CA3-4882-BF70-452DBE2B0B24}" presName="connTx" presStyleLbl="sibTrans2D1" presStyleIdx="1" presStyleCnt="2"/>
      <dgm:spPr/>
    </dgm:pt>
    <dgm:pt modelId="{7CB9C6FA-39FD-4366-A0EA-C6604ADBD952}" type="pres">
      <dgm:prSet presAssocID="{803BBFC4-FDC1-4984-ACE8-5DC7FD8424DA}" presName="composite" presStyleCnt="0"/>
      <dgm:spPr/>
    </dgm:pt>
    <dgm:pt modelId="{23EC6E1C-9B04-4F48-8B76-F2918F0A91A4}" type="pres">
      <dgm:prSet presAssocID="{803BBFC4-FDC1-4984-ACE8-5DC7FD8424D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8E5D9BD-1B38-4FB1-96F5-7C267B636F8D}" type="pres">
      <dgm:prSet presAssocID="{803BBFC4-FDC1-4984-ACE8-5DC7FD8424DA}" presName="parSh" presStyleLbl="node1" presStyleIdx="2" presStyleCnt="3"/>
      <dgm:spPr>
        <a:solidFill>
          <a:schemeClr val="accent4">
            <a:lumMod val="75000"/>
          </a:schemeClr>
        </a:solidFill>
      </dgm:spPr>
    </dgm:pt>
    <dgm:pt modelId="{85EECF89-D21A-408D-8125-7D1B4B04DAD8}" type="pres">
      <dgm:prSet presAssocID="{803BBFC4-FDC1-4984-ACE8-5DC7FD8424DA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A4B9017-B551-4BBF-8103-81AFB386C066}" srcId="{351C0CDB-22CE-453E-AA5D-079724649109}" destId="{1B12BA04-E4B3-4A45-A014-7969BCB61283}" srcOrd="0" destOrd="0" parTransId="{24176FF3-4E64-4A2D-B9AA-2965488FA449}" sibTransId="{227E6E45-440D-44E7-BD0E-703AEE693BEA}"/>
    <dgm:cxn modelId="{9275681F-8BEB-4739-8589-C1679B161EA8}" type="presOf" srcId="{B6F2D7EA-7EB6-4C65-A80A-DB28B617CBD0}" destId="{AD7B6313-1F16-4165-A945-9785127F81D8}" srcOrd="0" destOrd="0" presId="urn:microsoft.com/office/officeart/2005/8/layout/process3"/>
    <dgm:cxn modelId="{B9F6DA30-C59B-44D1-82FA-C420122F206A}" srcId="{B6F2D7EA-7EB6-4C65-A80A-DB28B617CBD0}" destId="{6C3E9A1C-B63D-4E82-9161-55A04EB602CF}" srcOrd="0" destOrd="0" parTransId="{94E1B4AE-04F8-4BDB-B882-D342A3F0205C}" sibTransId="{0AD16652-770B-4435-9F1C-3BF2D23CD078}"/>
    <dgm:cxn modelId="{8E314531-733C-40D7-B727-7613310ED981}" type="presOf" srcId="{803BBFC4-FDC1-4984-ACE8-5DC7FD8424DA}" destId="{23EC6E1C-9B04-4F48-8B76-F2918F0A91A4}" srcOrd="0" destOrd="0" presId="urn:microsoft.com/office/officeart/2005/8/layout/process3"/>
    <dgm:cxn modelId="{D4D67B34-0914-4C9B-BA68-3121709EF690}" type="presOf" srcId="{A5DC2517-9E0E-46CC-A84C-684203EBE8FD}" destId="{17D022AD-FEBE-44C8-9FD1-7296BA49BC8A}" srcOrd="0" destOrd="0" presId="urn:microsoft.com/office/officeart/2005/8/layout/process3"/>
    <dgm:cxn modelId="{054DB542-6462-4F8D-8FDC-5F1DF145ED0F}" type="presOf" srcId="{B6F2D7EA-7EB6-4C65-A80A-DB28B617CBD0}" destId="{1D8A873A-0364-436A-876A-28AE1254B8A3}" srcOrd="1" destOrd="0" presId="urn:microsoft.com/office/officeart/2005/8/layout/process3"/>
    <dgm:cxn modelId="{2DECDD51-AB5A-42FB-AD57-B6E07F1E7A6D}" srcId="{803BBFC4-FDC1-4984-ACE8-5DC7FD8424DA}" destId="{8EF4EB86-306F-456E-9247-A29D7BB6A1B7}" srcOrd="1" destOrd="0" parTransId="{D0BAE86D-48CE-4E97-AB0D-9BFAAFA4E818}" sibTransId="{AE7DE86A-01C9-4603-8BE8-F09D321EDE73}"/>
    <dgm:cxn modelId="{82231C55-38CE-45A6-9F12-4F3DF85EE6D0}" type="presOf" srcId="{6C3E9A1C-B63D-4E82-9161-55A04EB602CF}" destId="{F14D70E9-B07A-43CC-8178-B30314AC5F96}" srcOrd="0" destOrd="0" presId="urn:microsoft.com/office/officeart/2005/8/layout/process3"/>
    <dgm:cxn modelId="{384FE456-F89C-4709-B017-0E670A789F59}" type="presOf" srcId="{9EA03906-4CA3-4882-BF70-452DBE2B0B24}" destId="{E71F16CE-8829-4C2A-A21B-B1DA76CA8C49}" srcOrd="1" destOrd="0" presId="urn:microsoft.com/office/officeart/2005/8/layout/process3"/>
    <dgm:cxn modelId="{E6796E88-85D7-4C41-BEF9-CF1F9B7896AF}" type="presOf" srcId="{9EA03906-4CA3-4882-BF70-452DBE2B0B24}" destId="{B4178F9D-9FA6-4E51-BFEC-4BD2FB9F99A2}" srcOrd="0" destOrd="0" presId="urn:microsoft.com/office/officeart/2005/8/layout/process3"/>
    <dgm:cxn modelId="{839CFE91-A8A9-4BE0-AF89-3738E25A7F32}" type="presOf" srcId="{227E6E45-440D-44E7-BD0E-703AEE693BEA}" destId="{2BFDBCA7-D0AE-43F0-B3A1-D9C874FA88B5}" srcOrd="0" destOrd="0" presId="urn:microsoft.com/office/officeart/2005/8/layout/process3"/>
    <dgm:cxn modelId="{C38CD192-70EC-4EBC-AB32-42691FD87E7B}" type="presOf" srcId="{8EF4EB86-306F-456E-9247-A29D7BB6A1B7}" destId="{85EECF89-D21A-408D-8125-7D1B4B04DAD8}" srcOrd="0" destOrd="1" presId="urn:microsoft.com/office/officeart/2005/8/layout/process3"/>
    <dgm:cxn modelId="{99CB7B99-EDDA-48EF-A972-A08DB7CC6525}" type="presOf" srcId="{227E6E45-440D-44E7-BD0E-703AEE693BEA}" destId="{9306A017-B5CA-48C2-941D-E0C35347B4E2}" srcOrd="1" destOrd="0" presId="urn:microsoft.com/office/officeart/2005/8/layout/process3"/>
    <dgm:cxn modelId="{CB2A6FA0-FEFB-4EEC-904C-A8307FEC6CCD}" type="presOf" srcId="{1B12BA04-E4B3-4A45-A014-7969BCB61283}" destId="{2599470B-E35D-4C94-B8AC-30B55A890969}" srcOrd="1" destOrd="0" presId="urn:microsoft.com/office/officeart/2005/8/layout/process3"/>
    <dgm:cxn modelId="{D5E16DA1-A8C8-4FC8-8845-4F5D2B545555}" srcId="{1B12BA04-E4B3-4A45-A014-7969BCB61283}" destId="{A5DC2517-9E0E-46CC-A84C-684203EBE8FD}" srcOrd="0" destOrd="0" parTransId="{3FA1D96F-1A55-4E01-9486-5ED08E4A8D04}" sibTransId="{1538E0D7-477A-48AD-99C5-76F348E8BD75}"/>
    <dgm:cxn modelId="{DC889DA1-C046-4B80-93BB-6CDCA82D44FC}" srcId="{351C0CDB-22CE-453E-AA5D-079724649109}" destId="{B6F2D7EA-7EB6-4C65-A80A-DB28B617CBD0}" srcOrd="1" destOrd="0" parTransId="{D4CBCCBA-6399-420C-B1FA-545A55E1E673}" sibTransId="{9EA03906-4CA3-4882-BF70-452DBE2B0B24}"/>
    <dgm:cxn modelId="{9263E0AA-F718-4F2B-9C71-F040275D6411}" srcId="{351C0CDB-22CE-453E-AA5D-079724649109}" destId="{803BBFC4-FDC1-4984-ACE8-5DC7FD8424DA}" srcOrd="2" destOrd="0" parTransId="{BC52938B-35EB-4243-8E8F-DA121F10479C}" sibTransId="{A0E28A96-C1F5-44A6-B22A-33E5456B1368}"/>
    <dgm:cxn modelId="{D7544AC4-AAD9-4929-BBAF-8DD86A7ABD98}" type="presOf" srcId="{803BBFC4-FDC1-4984-ACE8-5DC7FD8424DA}" destId="{68E5D9BD-1B38-4FB1-96F5-7C267B636F8D}" srcOrd="1" destOrd="0" presId="urn:microsoft.com/office/officeart/2005/8/layout/process3"/>
    <dgm:cxn modelId="{3C5CAFC7-090C-4ACB-8A2B-5812A737D511}" srcId="{803BBFC4-FDC1-4984-ACE8-5DC7FD8424DA}" destId="{2A89A0D1-3CEB-4882-9181-8CD0FE99268C}" srcOrd="0" destOrd="0" parTransId="{EFFD441B-C456-48D3-A8F4-E46AD4C92038}" sibTransId="{F9D6D552-5142-4F40-9F1F-5ECC2EFA54AA}"/>
    <dgm:cxn modelId="{3A6599F4-47F5-4710-A368-E298F113B997}" type="presOf" srcId="{351C0CDB-22CE-453E-AA5D-079724649109}" destId="{09C30D47-13D4-417E-A810-FD08171A9956}" srcOrd="0" destOrd="0" presId="urn:microsoft.com/office/officeart/2005/8/layout/process3"/>
    <dgm:cxn modelId="{CD20B2FA-87C5-4303-8D79-57A6275F29F3}" type="presOf" srcId="{2A89A0D1-3CEB-4882-9181-8CD0FE99268C}" destId="{85EECF89-D21A-408D-8125-7D1B4B04DAD8}" srcOrd="0" destOrd="0" presId="urn:microsoft.com/office/officeart/2005/8/layout/process3"/>
    <dgm:cxn modelId="{62B8ECFE-B1BB-4EDC-98EB-7189BCB11D76}" type="presOf" srcId="{1B12BA04-E4B3-4A45-A014-7969BCB61283}" destId="{D2BA7F94-1E38-431A-8397-E528452F559E}" srcOrd="0" destOrd="0" presId="urn:microsoft.com/office/officeart/2005/8/layout/process3"/>
    <dgm:cxn modelId="{64473101-8BF4-4516-A80A-8B7BE360E295}" type="presParOf" srcId="{09C30D47-13D4-417E-A810-FD08171A9956}" destId="{E8AFB7F8-9DD5-4581-AEF0-CE2C46716E6C}" srcOrd="0" destOrd="0" presId="urn:microsoft.com/office/officeart/2005/8/layout/process3"/>
    <dgm:cxn modelId="{53AC0D3F-010C-4779-81AF-60EFAD38D006}" type="presParOf" srcId="{E8AFB7F8-9DD5-4581-AEF0-CE2C46716E6C}" destId="{D2BA7F94-1E38-431A-8397-E528452F559E}" srcOrd="0" destOrd="0" presId="urn:microsoft.com/office/officeart/2005/8/layout/process3"/>
    <dgm:cxn modelId="{4CCE2AEB-ECEB-4AD6-8530-89C14C1BC052}" type="presParOf" srcId="{E8AFB7F8-9DD5-4581-AEF0-CE2C46716E6C}" destId="{2599470B-E35D-4C94-B8AC-30B55A890969}" srcOrd="1" destOrd="0" presId="urn:microsoft.com/office/officeart/2005/8/layout/process3"/>
    <dgm:cxn modelId="{940C96C3-B249-4CAE-B723-840E151049D3}" type="presParOf" srcId="{E8AFB7F8-9DD5-4581-AEF0-CE2C46716E6C}" destId="{17D022AD-FEBE-44C8-9FD1-7296BA49BC8A}" srcOrd="2" destOrd="0" presId="urn:microsoft.com/office/officeart/2005/8/layout/process3"/>
    <dgm:cxn modelId="{38CC2193-32C7-4352-A016-1296D25E3D2D}" type="presParOf" srcId="{09C30D47-13D4-417E-A810-FD08171A9956}" destId="{2BFDBCA7-D0AE-43F0-B3A1-D9C874FA88B5}" srcOrd="1" destOrd="0" presId="urn:microsoft.com/office/officeart/2005/8/layout/process3"/>
    <dgm:cxn modelId="{4446DAE1-A69E-4D91-ADD1-21BB97700273}" type="presParOf" srcId="{2BFDBCA7-D0AE-43F0-B3A1-D9C874FA88B5}" destId="{9306A017-B5CA-48C2-941D-E0C35347B4E2}" srcOrd="0" destOrd="0" presId="urn:microsoft.com/office/officeart/2005/8/layout/process3"/>
    <dgm:cxn modelId="{467A7E60-A336-4839-A10B-CA833C448839}" type="presParOf" srcId="{09C30D47-13D4-417E-A810-FD08171A9956}" destId="{4A7EA769-1CDA-4651-B369-36A926BD7D7F}" srcOrd="2" destOrd="0" presId="urn:microsoft.com/office/officeart/2005/8/layout/process3"/>
    <dgm:cxn modelId="{290BD9CB-2815-4E83-9200-59723C54148F}" type="presParOf" srcId="{4A7EA769-1CDA-4651-B369-36A926BD7D7F}" destId="{AD7B6313-1F16-4165-A945-9785127F81D8}" srcOrd="0" destOrd="0" presId="urn:microsoft.com/office/officeart/2005/8/layout/process3"/>
    <dgm:cxn modelId="{7E29B0F4-78FB-40C3-B0E1-554FD7750D73}" type="presParOf" srcId="{4A7EA769-1CDA-4651-B369-36A926BD7D7F}" destId="{1D8A873A-0364-436A-876A-28AE1254B8A3}" srcOrd="1" destOrd="0" presId="urn:microsoft.com/office/officeart/2005/8/layout/process3"/>
    <dgm:cxn modelId="{AD9C8979-6579-4D07-90F5-041602E3BCAA}" type="presParOf" srcId="{4A7EA769-1CDA-4651-B369-36A926BD7D7F}" destId="{F14D70E9-B07A-43CC-8178-B30314AC5F96}" srcOrd="2" destOrd="0" presId="urn:microsoft.com/office/officeart/2005/8/layout/process3"/>
    <dgm:cxn modelId="{471CEC11-CFB8-47B1-9EF4-3741A6F25E7F}" type="presParOf" srcId="{09C30D47-13D4-417E-A810-FD08171A9956}" destId="{B4178F9D-9FA6-4E51-BFEC-4BD2FB9F99A2}" srcOrd="3" destOrd="0" presId="urn:microsoft.com/office/officeart/2005/8/layout/process3"/>
    <dgm:cxn modelId="{CDB42F9B-3CAF-4209-B718-2F2B36A22316}" type="presParOf" srcId="{B4178F9D-9FA6-4E51-BFEC-4BD2FB9F99A2}" destId="{E71F16CE-8829-4C2A-A21B-B1DA76CA8C49}" srcOrd="0" destOrd="0" presId="urn:microsoft.com/office/officeart/2005/8/layout/process3"/>
    <dgm:cxn modelId="{123C1B9A-C510-45D7-B6CE-36CE4D90C8F3}" type="presParOf" srcId="{09C30D47-13D4-417E-A810-FD08171A9956}" destId="{7CB9C6FA-39FD-4366-A0EA-C6604ADBD952}" srcOrd="4" destOrd="0" presId="urn:microsoft.com/office/officeart/2005/8/layout/process3"/>
    <dgm:cxn modelId="{8B7F6D1D-561A-4F26-824D-8C8DA7D8C8E0}" type="presParOf" srcId="{7CB9C6FA-39FD-4366-A0EA-C6604ADBD952}" destId="{23EC6E1C-9B04-4F48-8B76-F2918F0A91A4}" srcOrd="0" destOrd="0" presId="urn:microsoft.com/office/officeart/2005/8/layout/process3"/>
    <dgm:cxn modelId="{63720F0B-D435-4359-AC6F-AE5485253638}" type="presParOf" srcId="{7CB9C6FA-39FD-4366-A0EA-C6604ADBD952}" destId="{68E5D9BD-1B38-4FB1-96F5-7C267B636F8D}" srcOrd="1" destOrd="0" presId="urn:microsoft.com/office/officeart/2005/8/layout/process3"/>
    <dgm:cxn modelId="{0B0A71F9-BE8D-4AF2-A9DE-AC89628E3281}" type="presParOf" srcId="{7CB9C6FA-39FD-4366-A0EA-C6604ADBD952}" destId="{85EECF89-D21A-408D-8125-7D1B4B04DAD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1C0CDB-22CE-453E-AA5D-07972464910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2BA04-E4B3-4A45-A014-7969BCB61283}">
      <dgm:prSet phldrT="[Text]" phldr="0"/>
      <dgm:spPr/>
      <dgm:t>
        <a:bodyPr/>
        <a:lstStyle/>
        <a:p>
          <a:pPr algn="l" rtl="0"/>
          <a:r>
            <a:rPr lang="en-US" b="1"/>
            <a:t>Encoding Categorical Variables</a:t>
          </a:r>
        </a:p>
      </dgm:t>
    </dgm:pt>
    <dgm:pt modelId="{24176FF3-4E64-4A2D-B9AA-2965488FA449}" type="parTrans" cxnId="{4A4B9017-B551-4BBF-8103-81AFB386C066}">
      <dgm:prSet/>
      <dgm:spPr/>
      <dgm:t>
        <a:bodyPr/>
        <a:lstStyle/>
        <a:p>
          <a:endParaRPr lang="en-US"/>
        </a:p>
      </dgm:t>
    </dgm:pt>
    <dgm:pt modelId="{227E6E45-440D-44E7-BD0E-703AEE693BEA}" type="sibTrans" cxnId="{4A4B9017-B551-4BBF-8103-81AFB386C066}">
      <dgm:prSet/>
      <dgm:spPr/>
      <dgm:t>
        <a:bodyPr/>
        <a:lstStyle/>
        <a:p>
          <a:endParaRPr lang="en-US"/>
        </a:p>
      </dgm:t>
    </dgm:pt>
    <dgm:pt modelId="{B6F2D7EA-7EB6-4C65-A80A-DB28B617CBD0}">
      <dgm:prSet phldrT="[Text]" phldr="0"/>
      <dgm:spPr/>
      <dgm:t>
        <a:bodyPr/>
        <a:lstStyle/>
        <a:p>
          <a:pPr rtl="0"/>
          <a:r>
            <a:rPr lang="en-US" b="1"/>
            <a:t>Feature Scaling</a:t>
          </a:r>
        </a:p>
      </dgm:t>
    </dgm:pt>
    <dgm:pt modelId="{D4CBCCBA-6399-420C-B1FA-545A55E1E673}" type="parTrans" cxnId="{DC889DA1-C046-4B80-93BB-6CDCA82D44FC}">
      <dgm:prSet/>
      <dgm:spPr/>
      <dgm:t>
        <a:bodyPr/>
        <a:lstStyle/>
        <a:p>
          <a:endParaRPr lang="en-US"/>
        </a:p>
      </dgm:t>
    </dgm:pt>
    <dgm:pt modelId="{9EA03906-4CA3-4882-BF70-452DBE2B0B24}" type="sibTrans" cxnId="{DC889DA1-C046-4B80-93BB-6CDCA82D44FC}">
      <dgm:prSet/>
      <dgm:spPr/>
      <dgm:t>
        <a:bodyPr/>
        <a:lstStyle/>
        <a:p>
          <a:endParaRPr lang="en-US"/>
        </a:p>
      </dgm:t>
    </dgm:pt>
    <dgm:pt modelId="{6C3E9A1C-B63D-4E82-9161-55A04EB602CF}">
      <dgm:prSet phldrT="[Text]" phldr="0"/>
      <dgm:spPr/>
      <dgm:t>
        <a:bodyPr/>
        <a:lstStyle/>
        <a:p>
          <a:pPr rtl="0"/>
          <a:r>
            <a:rPr lang="en-US" b="1"/>
            <a:t>Standardized numerical features</a:t>
          </a:r>
        </a:p>
      </dgm:t>
    </dgm:pt>
    <dgm:pt modelId="{94E1B4AE-04F8-4BDB-B882-D342A3F0205C}" type="parTrans" cxnId="{B9F6DA30-C59B-44D1-82FA-C420122F206A}">
      <dgm:prSet/>
      <dgm:spPr/>
      <dgm:t>
        <a:bodyPr/>
        <a:lstStyle/>
        <a:p>
          <a:endParaRPr lang="en-US"/>
        </a:p>
      </dgm:t>
    </dgm:pt>
    <dgm:pt modelId="{0AD16652-770B-4435-9F1C-3BF2D23CD078}" type="sibTrans" cxnId="{B9F6DA30-C59B-44D1-82FA-C420122F206A}">
      <dgm:prSet/>
      <dgm:spPr/>
      <dgm:t>
        <a:bodyPr/>
        <a:lstStyle/>
        <a:p>
          <a:endParaRPr lang="en-US"/>
        </a:p>
      </dgm:t>
    </dgm:pt>
    <dgm:pt modelId="{803BBFC4-FDC1-4984-ACE8-5DC7FD8424DA}">
      <dgm:prSet phldrT="[Text]" phldr="0"/>
      <dgm:spPr/>
      <dgm:t>
        <a:bodyPr/>
        <a:lstStyle/>
        <a:p>
          <a:pPr rtl="0"/>
          <a:r>
            <a:rPr lang="en-US" b="1"/>
            <a:t>Class Imbalance</a:t>
          </a:r>
        </a:p>
      </dgm:t>
    </dgm:pt>
    <dgm:pt modelId="{BC52938B-35EB-4243-8E8F-DA121F10479C}" type="parTrans" cxnId="{9263E0AA-F718-4F2B-9C71-F040275D6411}">
      <dgm:prSet/>
      <dgm:spPr/>
      <dgm:t>
        <a:bodyPr/>
        <a:lstStyle/>
        <a:p>
          <a:endParaRPr lang="en-US"/>
        </a:p>
      </dgm:t>
    </dgm:pt>
    <dgm:pt modelId="{A0E28A96-C1F5-44A6-B22A-33E5456B1368}" type="sibTrans" cxnId="{9263E0AA-F718-4F2B-9C71-F040275D6411}">
      <dgm:prSet/>
      <dgm:spPr/>
      <dgm:t>
        <a:bodyPr/>
        <a:lstStyle/>
        <a:p>
          <a:endParaRPr lang="en-US"/>
        </a:p>
      </dgm:t>
    </dgm:pt>
    <dgm:pt modelId="{2A89A0D1-3CEB-4882-9181-8CD0FE99268C}">
      <dgm:prSet phldrT="[Text]" phldr="0"/>
      <dgm:spPr/>
      <dgm:t>
        <a:bodyPr/>
        <a:lstStyle/>
        <a:p>
          <a:pPr rtl="0"/>
          <a:r>
            <a:rPr lang="en-US" b="1"/>
            <a:t>Applied SMOTE </a:t>
          </a:r>
        </a:p>
      </dgm:t>
    </dgm:pt>
    <dgm:pt modelId="{EFFD441B-C456-48D3-A8F4-E46AD4C92038}" type="parTrans" cxnId="{3C5CAFC7-090C-4ACB-8A2B-5812A737D511}">
      <dgm:prSet/>
      <dgm:spPr/>
      <dgm:t>
        <a:bodyPr/>
        <a:lstStyle/>
        <a:p>
          <a:endParaRPr lang="en-US"/>
        </a:p>
      </dgm:t>
    </dgm:pt>
    <dgm:pt modelId="{F9D6D552-5142-4F40-9F1F-5ECC2EFA54AA}" type="sibTrans" cxnId="{3C5CAFC7-090C-4ACB-8A2B-5812A737D511}">
      <dgm:prSet/>
      <dgm:spPr/>
      <dgm:t>
        <a:bodyPr/>
        <a:lstStyle/>
        <a:p>
          <a:endParaRPr lang="en-US"/>
        </a:p>
      </dgm:t>
    </dgm:pt>
    <dgm:pt modelId="{2C0847E6-188A-4BB8-8FF5-3082BC631B61}">
      <dgm:prSet phldr="0"/>
      <dgm:spPr/>
      <dgm:t>
        <a:bodyPr/>
        <a:lstStyle/>
        <a:p>
          <a:pPr rtl="0"/>
          <a:r>
            <a:rPr lang="en-US" b="1"/>
            <a:t>Applied one-hot encoding</a:t>
          </a:r>
          <a:endParaRPr lang="en-US" b="1">
            <a:latin typeface="Trade Gothic Next Cond"/>
          </a:endParaRPr>
        </a:p>
      </dgm:t>
    </dgm:pt>
    <dgm:pt modelId="{7D64F1AB-FF70-4F34-90A8-85DAC9C6A7E0}" type="parTrans" cxnId="{9B78446A-3996-4924-BA37-056CABF38DF0}">
      <dgm:prSet/>
      <dgm:spPr/>
    </dgm:pt>
    <dgm:pt modelId="{F47EC867-B07E-4E45-B182-9B3822C847BC}" type="sibTrans" cxnId="{9B78446A-3996-4924-BA37-056CABF38DF0}">
      <dgm:prSet/>
      <dgm:spPr/>
    </dgm:pt>
    <dgm:pt modelId="{09C30D47-13D4-417E-A810-FD08171A9956}" type="pres">
      <dgm:prSet presAssocID="{351C0CDB-22CE-453E-AA5D-079724649109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CAE58F10-3E29-4AD0-931E-2C5337A1BC86}" type="pres">
      <dgm:prSet presAssocID="{1B12BA04-E4B3-4A45-A014-7969BCB61283}" presName="composite" presStyleCnt="0"/>
      <dgm:spPr/>
    </dgm:pt>
    <dgm:pt modelId="{FA35EC64-9C3D-486F-A2D9-8D0671F546B3}" type="pres">
      <dgm:prSet presAssocID="{1B12BA04-E4B3-4A45-A014-7969BCB6128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EF2DF93-3239-4B6B-896F-BE6F6E50CB56}" type="pres">
      <dgm:prSet presAssocID="{1B12BA04-E4B3-4A45-A014-7969BCB61283}" presName="parSh" presStyleLbl="node1" presStyleIdx="0" presStyleCnt="3"/>
      <dgm:spPr>
        <a:solidFill>
          <a:schemeClr val="accent4">
            <a:lumMod val="75000"/>
          </a:schemeClr>
        </a:solidFill>
      </dgm:spPr>
    </dgm:pt>
    <dgm:pt modelId="{CB73200D-FDFB-44B5-8916-917F526D57AF}" type="pres">
      <dgm:prSet presAssocID="{1B12BA04-E4B3-4A45-A014-7969BCB61283}" presName="desTx" presStyleLbl="fgAcc1" presStyleIdx="0" presStyleCnt="3">
        <dgm:presLayoutVars>
          <dgm:bulletEnabled val="1"/>
        </dgm:presLayoutVars>
      </dgm:prSet>
      <dgm:spPr/>
    </dgm:pt>
    <dgm:pt modelId="{A9849BFC-EDED-4AB8-8296-3610B09EE6AA}" type="pres">
      <dgm:prSet presAssocID="{227E6E45-440D-44E7-BD0E-703AEE693BEA}" presName="sibTrans" presStyleLbl="sibTrans2D1" presStyleIdx="0" presStyleCnt="2"/>
      <dgm:spPr/>
    </dgm:pt>
    <dgm:pt modelId="{4E979662-6998-45BD-9177-4CED404997F3}" type="pres">
      <dgm:prSet presAssocID="{227E6E45-440D-44E7-BD0E-703AEE693BEA}" presName="connTx" presStyleLbl="sibTrans2D1" presStyleIdx="0" presStyleCnt="2"/>
      <dgm:spPr/>
    </dgm:pt>
    <dgm:pt modelId="{4A7EA769-1CDA-4651-B369-36A926BD7D7F}" type="pres">
      <dgm:prSet presAssocID="{B6F2D7EA-7EB6-4C65-A80A-DB28B617CBD0}" presName="composite" presStyleCnt="0"/>
      <dgm:spPr/>
    </dgm:pt>
    <dgm:pt modelId="{AD7B6313-1F16-4165-A945-9785127F81D8}" type="pres">
      <dgm:prSet presAssocID="{B6F2D7EA-7EB6-4C65-A80A-DB28B617CBD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D8A873A-0364-436A-876A-28AE1254B8A3}" type="pres">
      <dgm:prSet presAssocID="{B6F2D7EA-7EB6-4C65-A80A-DB28B617CBD0}" presName="parSh" presStyleLbl="node1" presStyleIdx="1" presStyleCnt="3"/>
      <dgm:spPr>
        <a:solidFill>
          <a:schemeClr val="accent4">
            <a:lumMod val="75000"/>
          </a:schemeClr>
        </a:solidFill>
      </dgm:spPr>
    </dgm:pt>
    <dgm:pt modelId="{F14D70E9-B07A-43CC-8178-B30314AC5F96}" type="pres">
      <dgm:prSet presAssocID="{B6F2D7EA-7EB6-4C65-A80A-DB28B617CBD0}" presName="desTx" presStyleLbl="fgAcc1" presStyleIdx="1" presStyleCnt="3">
        <dgm:presLayoutVars>
          <dgm:bulletEnabled val="1"/>
        </dgm:presLayoutVars>
      </dgm:prSet>
      <dgm:spPr/>
    </dgm:pt>
    <dgm:pt modelId="{B4178F9D-9FA6-4E51-BFEC-4BD2FB9F99A2}" type="pres">
      <dgm:prSet presAssocID="{9EA03906-4CA3-4882-BF70-452DBE2B0B24}" presName="sibTrans" presStyleLbl="sibTrans2D1" presStyleIdx="1" presStyleCnt="2"/>
      <dgm:spPr/>
    </dgm:pt>
    <dgm:pt modelId="{E71F16CE-8829-4C2A-A21B-B1DA76CA8C49}" type="pres">
      <dgm:prSet presAssocID="{9EA03906-4CA3-4882-BF70-452DBE2B0B24}" presName="connTx" presStyleLbl="sibTrans2D1" presStyleIdx="1" presStyleCnt="2"/>
      <dgm:spPr/>
    </dgm:pt>
    <dgm:pt modelId="{7CB9C6FA-39FD-4366-A0EA-C6604ADBD952}" type="pres">
      <dgm:prSet presAssocID="{803BBFC4-FDC1-4984-ACE8-5DC7FD8424DA}" presName="composite" presStyleCnt="0"/>
      <dgm:spPr/>
    </dgm:pt>
    <dgm:pt modelId="{23EC6E1C-9B04-4F48-8B76-F2918F0A91A4}" type="pres">
      <dgm:prSet presAssocID="{803BBFC4-FDC1-4984-ACE8-5DC7FD8424D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8E5D9BD-1B38-4FB1-96F5-7C267B636F8D}" type="pres">
      <dgm:prSet presAssocID="{803BBFC4-FDC1-4984-ACE8-5DC7FD8424DA}" presName="parSh" presStyleLbl="node1" presStyleIdx="2" presStyleCnt="3"/>
      <dgm:spPr>
        <a:solidFill>
          <a:schemeClr val="accent4">
            <a:lumMod val="75000"/>
          </a:schemeClr>
        </a:solidFill>
      </dgm:spPr>
    </dgm:pt>
    <dgm:pt modelId="{85EECF89-D21A-408D-8125-7D1B4B04DAD8}" type="pres">
      <dgm:prSet presAssocID="{803BBFC4-FDC1-4984-ACE8-5DC7FD8424DA}" presName="desTx" presStyleLbl="fgAcc1" presStyleIdx="2" presStyleCnt="3">
        <dgm:presLayoutVars>
          <dgm:bulletEnabled val="1"/>
        </dgm:presLayoutVars>
      </dgm:prSet>
      <dgm:spPr/>
    </dgm:pt>
  </dgm:ptLst>
  <dgm:cxnLst>
    <dgm:cxn modelId="{D88EBE0B-53EB-4510-BEDD-1B55CFA04167}" type="presOf" srcId="{2C0847E6-188A-4BB8-8FF5-3082BC631B61}" destId="{CB73200D-FDFB-44B5-8916-917F526D57AF}" srcOrd="0" destOrd="0" presId="urn:microsoft.com/office/officeart/2005/8/layout/process3"/>
    <dgm:cxn modelId="{4A4B9017-B551-4BBF-8103-81AFB386C066}" srcId="{351C0CDB-22CE-453E-AA5D-079724649109}" destId="{1B12BA04-E4B3-4A45-A014-7969BCB61283}" srcOrd="0" destOrd="0" parTransId="{24176FF3-4E64-4A2D-B9AA-2965488FA449}" sibTransId="{227E6E45-440D-44E7-BD0E-703AEE693BEA}"/>
    <dgm:cxn modelId="{B0172F1B-22CE-4039-B1AB-3FBCC4F585A8}" type="presOf" srcId="{803BBFC4-FDC1-4984-ACE8-5DC7FD8424DA}" destId="{23EC6E1C-9B04-4F48-8B76-F2918F0A91A4}" srcOrd="0" destOrd="0" presId="urn:microsoft.com/office/officeart/2005/8/layout/process3"/>
    <dgm:cxn modelId="{587C012B-8B43-4644-8541-119EF344ED05}" type="presOf" srcId="{803BBFC4-FDC1-4984-ACE8-5DC7FD8424DA}" destId="{68E5D9BD-1B38-4FB1-96F5-7C267B636F8D}" srcOrd="1" destOrd="0" presId="urn:microsoft.com/office/officeart/2005/8/layout/process3"/>
    <dgm:cxn modelId="{B9F6DA30-C59B-44D1-82FA-C420122F206A}" srcId="{B6F2D7EA-7EB6-4C65-A80A-DB28B617CBD0}" destId="{6C3E9A1C-B63D-4E82-9161-55A04EB602CF}" srcOrd="0" destOrd="0" parTransId="{94E1B4AE-04F8-4BDB-B882-D342A3F0205C}" sibTransId="{0AD16652-770B-4435-9F1C-3BF2D23CD078}"/>
    <dgm:cxn modelId="{B8656F4B-7554-4D44-9DFA-69F8D0954250}" type="presOf" srcId="{6C3E9A1C-B63D-4E82-9161-55A04EB602CF}" destId="{F14D70E9-B07A-43CC-8178-B30314AC5F96}" srcOrd="0" destOrd="0" presId="urn:microsoft.com/office/officeart/2005/8/layout/process3"/>
    <dgm:cxn modelId="{8A2BB052-DF5B-4E01-95E1-24A072616CC0}" type="presOf" srcId="{227E6E45-440D-44E7-BD0E-703AEE693BEA}" destId="{4E979662-6998-45BD-9177-4CED404997F3}" srcOrd="1" destOrd="0" presId="urn:microsoft.com/office/officeart/2005/8/layout/process3"/>
    <dgm:cxn modelId="{9B78446A-3996-4924-BA37-056CABF38DF0}" srcId="{1B12BA04-E4B3-4A45-A014-7969BCB61283}" destId="{2C0847E6-188A-4BB8-8FF5-3082BC631B61}" srcOrd="0" destOrd="0" parTransId="{7D64F1AB-FF70-4F34-90A8-85DAC9C6A7E0}" sibTransId="{F47EC867-B07E-4E45-B182-9B3822C847BC}"/>
    <dgm:cxn modelId="{123FED70-7DF9-4236-B111-7BF8F3279072}" type="presOf" srcId="{2A89A0D1-3CEB-4882-9181-8CD0FE99268C}" destId="{85EECF89-D21A-408D-8125-7D1B4B04DAD8}" srcOrd="0" destOrd="0" presId="urn:microsoft.com/office/officeart/2005/8/layout/process3"/>
    <dgm:cxn modelId="{21AED67A-974F-4241-A877-53232774D46A}" type="presOf" srcId="{9EA03906-4CA3-4882-BF70-452DBE2B0B24}" destId="{E71F16CE-8829-4C2A-A21B-B1DA76CA8C49}" srcOrd="1" destOrd="0" presId="urn:microsoft.com/office/officeart/2005/8/layout/process3"/>
    <dgm:cxn modelId="{B705B27C-9471-4C1D-B124-C019C9A1ADA6}" type="presOf" srcId="{B6F2D7EA-7EB6-4C65-A80A-DB28B617CBD0}" destId="{AD7B6313-1F16-4165-A945-9785127F81D8}" srcOrd="0" destOrd="0" presId="urn:microsoft.com/office/officeart/2005/8/layout/process3"/>
    <dgm:cxn modelId="{DC889DA1-C046-4B80-93BB-6CDCA82D44FC}" srcId="{351C0CDB-22CE-453E-AA5D-079724649109}" destId="{B6F2D7EA-7EB6-4C65-A80A-DB28B617CBD0}" srcOrd="1" destOrd="0" parTransId="{D4CBCCBA-6399-420C-B1FA-545A55E1E673}" sibTransId="{9EA03906-4CA3-4882-BF70-452DBE2B0B24}"/>
    <dgm:cxn modelId="{B8771CA6-9FD2-41B7-AA3C-47EA5310B85B}" type="presOf" srcId="{B6F2D7EA-7EB6-4C65-A80A-DB28B617CBD0}" destId="{1D8A873A-0364-436A-876A-28AE1254B8A3}" srcOrd="1" destOrd="0" presId="urn:microsoft.com/office/officeart/2005/8/layout/process3"/>
    <dgm:cxn modelId="{9263E0AA-F718-4F2B-9C71-F040275D6411}" srcId="{351C0CDB-22CE-453E-AA5D-079724649109}" destId="{803BBFC4-FDC1-4984-ACE8-5DC7FD8424DA}" srcOrd="2" destOrd="0" parTransId="{BC52938B-35EB-4243-8E8F-DA121F10479C}" sibTransId="{A0E28A96-C1F5-44A6-B22A-33E5456B1368}"/>
    <dgm:cxn modelId="{3ABA72C6-B740-484A-B67B-3777D4AEB3CD}" type="presOf" srcId="{9EA03906-4CA3-4882-BF70-452DBE2B0B24}" destId="{B4178F9D-9FA6-4E51-BFEC-4BD2FB9F99A2}" srcOrd="0" destOrd="0" presId="urn:microsoft.com/office/officeart/2005/8/layout/process3"/>
    <dgm:cxn modelId="{3C5CAFC7-090C-4ACB-8A2B-5812A737D511}" srcId="{803BBFC4-FDC1-4984-ACE8-5DC7FD8424DA}" destId="{2A89A0D1-3CEB-4882-9181-8CD0FE99268C}" srcOrd="0" destOrd="0" parTransId="{EFFD441B-C456-48D3-A8F4-E46AD4C92038}" sibTransId="{F9D6D552-5142-4F40-9F1F-5ECC2EFA54AA}"/>
    <dgm:cxn modelId="{405583D3-8505-4E44-BD7C-0A29A9FF1767}" type="presOf" srcId="{1B12BA04-E4B3-4A45-A014-7969BCB61283}" destId="{FA35EC64-9C3D-486F-A2D9-8D0671F546B3}" srcOrd="0" destOrd="0" presId="urn:microsoft.com/office/officeart/2005/8/layout/process3"/>
    <dgm:cxn modelId="{F4C3C2DF-F513-49E3-99F3-DE607FFCF599}" type="presOf" srcId="{227E6E45-440D-44E7-BD0E-703AEE693BEA}" destId="{A9849BFC-EDED-4AB8-8296-3610B09EE6AA}" srcOrd="0" destOrd="0" presId="urn:microsoft.com/office/officeart/2005/8/layout/process3"/>
    <dgm:cxn modelId="{1DDCC2EA-2E24-4356-BCF7-0EA9F48E5395}" type="presOf" srcId="{1B12BA04-E4B3-4A45-A014-7969BCB61283}" destId="{4EF2DF93-3239-4B6B-896F-BE6F6E50CB56}" srcOrd="1" destOrd="0" presId="urn:microsoft.com/office/officeart/2005/8/layout/process3"/>
    <dgm:cxn modelId="{3A6599F4-47F5-4710-A368-E298F113B997}" type="presOf" srcId="{351C0CDB-22CE-453E-AA5D-079724649109}" destId="{09C30D47-13D4-417E-A810-FD08171A9956}" srcOrd="0" destOrd="0" presId="urn:microsoft.com/office/officeart/2005/8/layout/process3"/>
    <dgm:cxn modelId="{F31732C1-89F9-4429-BF77-87C075FB79D2}" type="presParOf" srcId="{09C30D47-13D4-417E-A810-FD08171A9956}" destId="{CAE58F10-3E29-4AD0-931E-2C5337A1BC86}" srcOrd="0" destOrd="0" presId="urn:microsoft.com/office/officeart/2005/8/layout/process3"/>
    <dgm:cxn modelId="{3F1492E4-06FE-4EE8-B9E2-DCF6C15CADF2}" type="presParOf" srcId="{CAE58F10-3E29-4AD0-931E-2C5337A1BC86}" destId="{FA35EC64-9C3D-486F-A2D9-8D0671F546B3}" srcOrd="0" destOrd="0" presId="urn:microsoft.com/office/officeart/2005/8/layout/process3"/>
    <dgm:cxn modelId="{5683D61B-0797-47B4-B636-176A6E4D93DC}" type="presParOf" srcId="{CAE58F10-3E29-4AD0-931E-2C5337A1BC86}" destId="{4EF2DF93-3239-4B6B-896F-BE6F6E50CB56}" srcOrd="1" destOrd="0" presId="urn:microsoft.com/office/officeart/2005/8/layout/process3"/>
    <dgm:cxn modelId="{710F0232-0580-4DC4-9330-69357E61DE46}" type="presParOf" srcId="{CAE58F10-3E29-4AD0-931E-2C5337A1BC86}" destId="{CB73200D-FDFB-44B5-8916-917F526D57AF}" srcOrd="2" destOrd="0" presId="urn:microsoft.com/office/officeart/2005/8/layout/process3"/>
    <dgm:cxn modelId="{F8C12DF7-C47F-4CA6-96B9-4690CB80C9CE}" type="presParOf" srcId="{09C30D47-13D4-417E-A810-FD08171A9956}" destId="{A9849BFC-EDED-4AB8-8296-3610B09EE6AA}" srcOrd="1" destOrd="0" presId="urn:microsoft.com/office/officeart/2005/8/layout/process3"/>
    <dgm:cxn modelId="{2E4EF8B4-8BE1-4849-8494-C1844E6EBC28}" type="presParOf" srcId="{A9849BFC-EDED-4AB8-8296-3610B09EE6AA}" destId="{4E979662-6998-45BD-9177-4CED404997F3}" srcOrd="0" destOrd="0" presId="urn:microsoft.com/office/officeart/2005/8/layout/process3"/>
    <dgm:cxn modelId="{DB9CF946-3CA4-4908-AFEB-DF0FA5F99C02}" type="presParOf" srcId="{09C30D47-13D4-417E-A810-FD08171A9956}" destId="{4A7EA769-1CDA-4651-B369-36A926BD7D7F}" srcOrd="2" destOrd="0" presId="urn:microsoft.com/office/officeart/2005/8/layout/process3"/>
    <dgm:cxn modelId="{0542B7DE-40EF-46FF-AA8E-34B34197B276}" type="presParOf" srcId="{4A7EA769-1CDA-4651-B369-36A926BD7D7F}" destId="{AD7B6313-1F16-4165-A945-9785127F81D8}" srcOrd="0" destOrd="0" presId="urn:microsoft.com/office/officeart/2005/8/layout/process3"/>
    <dgm:cxn modelId="{9EE03620-EDA0-46FC-B90D-A6939B261DA0}" type="presParOf" srcId="{4A7EA769-1CDA-4651-B369-36A926BD7D7F}" destId="{1D8A873A-0364-436A-876A-28AE1254B8A3}" srcOrd="1" destOrd="0" presId="urn:microsoft.com/office/officeart/2005/8/layout/process3"/>
    <dgm:cxn modelId="{2A3B88BA-1608-4162-9E76-7606AA9F2C34}" type="presParOf" srcId="{4A7EA769-1CDA-4651-B369-36A926BD7D7F}" destId="{F14D70E9-B07A-43CC-8178-B30314AC5F96}" srcOrd="2" destOrd="0" presId="urn:microsoft.com/office/officeart/2005/8/layout/process3"/>
    <dgm:cxn modelId="{307A1783-0593-4B0D-939B-DF200A3CCCB6}" type="presParOf" srcId="{09C30D47-13D4-417E-A810-FD08171A9956}" destId="{B4178F9D-9FA6-4E51-BFEC-4BD2FB9F99A2}" srcOrd="3" destOrd="0" presId="urn:microsoft.com/office/officeart/2005/8/layout/process3"/>
    <dgm:cxn modelId="{CF760006-ED7B-455C-8390-EBA68AEB7C72}" type="presParOf" srcId="{B4178F9D-9FA6-4E51-BFEC-4BD2FB9F99A2}" destId="{E71F16CE-8829-4C2A-A21B-B1DA76CA8C49}" srcOrd="0" destOrd="0" presId="urn:microsoft.com/office/officeart/2005/8/layout/process3"/>
    <dgm:cxn modelId="{999F0740-F8CF-4AE5-93EC-0F1E8402DDE9}" type="presParOf" srcId="{09C30D47-13D4-417E-A810-FD08171A9956}" destId="{7CB9C6FA-39FD-4366-A0EA-C6604ADBD952}" srcOrd="4" destOrd="0" presId="urn:microsoft.com/office/officeart/2005/8/layout/process3"/>
    <dgm:cxn modelId="{4821C77A-85D7-460B-9CD8-5FCF37850E18}" type="presParOf" srcId="{7CB9C6FA-39FD-4366-A0EA-C6604ADBD952}" destId="{23EC6E1C-9B04-4F48-8B76-F2918F0A91A4}" srcOrd="0" destOrd="0" presId="urn:microsoft.com/office/officeart/2005/8/layout/process3"/>
    <dgm:cxn modelId="{912ECDE4-CC52-4D0C-A47C-F4A440062093}" type="presParOf" srcId="{7CB9C6FA-39FD-4366-A0EA-C6604ADBD952}" destId="{68E5D9BD-1B38-4FB1-96F5-7C267B636F8D}" srcOrd="1" destOrd="0" presId="urn:microsoft.com/office/officeart/2005/8/layout/process3"/>
    <dgm:cxn modelId="{1F1D7A5B-7FD7-4B60-AA36-1CF973E33A30}" type="presParOf" srcId="{7CB9C6FA-39FD-4366-A0EA-C6604ADBD952}" destId="{85EECF89-D21A-408D-8125-7D1B4B04DAD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9470B-E35D-4C94-B8AC-30B55A890969}">
      <dsp:nvSpPr>
        <dsp:cNvPr id="0" name=""/>
        <dsp:cNvSpPr/>
      </dsp:nvSpPr>
      <dsp:spPr>
        <a:xfrm>
          <a:off x="5054" y="24137"/>
          <a:ext cx="2298349" cy="77759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rade Gothic Next Cond"/>
            </a:rPr>
            <a:t>Missing  data</a:t>
          </a:r>
          <a:endParaRPr lang="en-US" sz="1800" b="1" kern="1200"/>
        </a:p>
      </dsp:txBody>
      <dsp:txXfrm>
        <a:off x="5054" y="24137"/>
        <a:ext cx="2298349" cy="518400"/>
      </dsp:txXfrm>
    </dsp:sp>
    <dsp:sp modelId="{17D022AD-FEBE-44C8-9FD1-7296BA49BC8A}">
      <dsp:nvSpPr>
        <dsp:cNvPr id="0" name=""/>
        <dsp:cNvSpPr/>
      </dsp:nvSpPr>
      <dsp:spPr>
        <a:xfrm>
          <a:off x="475801" y="542537"/>
          <a:ext cx="2298349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latin typeface="Trade Gothic Next Cond"/>
            </a:rPr>
            <a:t>Imputed</a:t>
          </a:r>
          <a:r>
            <a:rPr lang="en-US" sz="1800" b="1" kern="1200"/>
            <a:t> missing values</a:t>
          </a:r>
        </a:p>
      </dsp:txBody>
      <dsp:txXfrm>
        <a:off x="516606" y="583342"/>
        <a:ext cx="2216739" cy="1311590"/>
      </dsp:txXfrm>
    </dsp:sp>
    <dsp:sp modelId="{2BFDBCA7-D0AE-43F0-B3A1-D9C874FA88B5}">
      <dsp:nvSpPr>
        <dsp:cNvPr id="0" name=""/>
        <dsp:cNvSpPr/>
      </dsp:nvSpPr>
      <dsp:spPr>
        <a:xfrm>
          <a:off x="2651826" y="-2774"/>
          <a:ext cx="738653" cy="57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51826" y="111670"/>
        <a:ext cx="566986" cy="343334"/>
      </dsp:txXfrm>
    </dsp:sp>
    <dsp:sp modelId="{1D8A873A-0364-436A-876A-28AE1254B8A3}">
      <dsp:nvSpPr>
        <dsp:cNvPr id="0" name=""/>
        <dsp:cNvSpPr/>
      </dsp:nvSpPr>
      <dsp:spPr>
        <a:xfrm>
          <a:off x="3697090" y="24137"/>
          <a:ext cx="2298349" cy="77759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Cleaning</a:t>
          </a:r>
        </a:p>
      </dsp:txBody>
      <dsp:txXfrm>
        <a:off x="3697090" y="24137"/>
        <a:ext cx="2298349" cy="518400"/>
      </dsp:txXfrm>
    </dsp:sp>
    <dsp:sp modelId="{F14D70E9-B07A-43CC-8178-B30314AC5F96}">
      <dsp:nvSpPr>
        <dsp:cNvPr id="0" name=""/>
        <dsp:cNvSpPr/>
      </dsp:nvSpPr>
      <dsp:spPr>
        <a:xfrm>
          <a:off x="4167836" y="542537"/>
          <a:ext cx="2298349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Removed </a:t>
          </a:r>
          <a:r>
            <a:rPr lang="en-US" sz="1800" b="1" kern="1200">
              <a:latin typeface="Trade Gothic Next Cond"/>
            </a:rPr>
            <a:t>irrelevant columns</a:t>
          </a:r>
          <a:r>
            <a:rPr lang="en-US" sz="1800" b="1" kern="1200"/>
            <a:t> </a:t>
          </a:r>
        </a:p>
      </dsp:txBody>
      <dsp:txXfrm>
        <a:off x="4208641" y="583342"/>
        <a:ext cx="2216739" cy="1311590"/>
      </dsp:txXfrm>
    </dsp:sp>
    <dsp:sp modelId="{B4178F9D-9FA6-4E51-BFEC-4BD2FB9F99A2}">
      <dsp:nvSpPr>
        <dsp:cNvPr id="0" name=""/>
        <dsp:cNvSpPr/>
      </dsp:nvSpPr>
      <dsp:spPr>
        <a:xfrm>
          <a:off x="6343861" y="-2774"/>
          <a:ext cx="738653" cy="57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43861" y="111670"/>
        <a:ext cx="566986" cy="343334"/>
      </dsp:txXfrm>
    </dsp:sp>
    <dsp:sp modelId="{68E5D9BD-1B38-4FB1-96F5-7C267B636F8D}">
      <dsp:nvSpPr>
        <dsp:cNvPr id="0" name=""/>
        <dsp:cNvSpPr/>
      </dsp:nvSpPr>
      <dsp:spPr>
        <a:xfrm>
          <a:off x="7389126" y="24137"/>
          <a:ext cx="2298349" cy="77759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Feature Engineering</a:t>
          </a:r>
        </a:p>
      </dsp:txBody>
      <dsp:txXfrm>
        <a:off x="7389126" y="24137"/>
        <a:ext cx="2298349" cy="518400"/>
      </dsp:txXfrm>
    </dsp:sp>
    <dsp:sp modelId="{85EECF89-D21A-408D-8125-7D1B4B04DAD8}">
      <dsp:nvSpPr>
        <dsp:cNvPr id="0" name=""/>
        <dsp:cNvSpPr/>
      </dsp:nvSpPr>
      <dsp:spPr>
        <a:xfrm>
          <a:off x="7859872" y="542537"/>
          <a:ext cx="2298349" cy="139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latin typeface="Trade Gothic Next Cond"/>
            </a:rPr>
            <a:t>Time-based</a:t>
          </a:r>
          <a:r>
            <a:rPr lang="en-US" sz="1800" b="1" kern="1200"/>
            <a:t> features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Lumped categories</a:t>
          </a:r>
          <a:endParaRPr lang="en-US" sz="1800" b="1" kern="1200">
            <a:latin typeface="Trade Gothic Next Cond"/>
          </a:endParaRPr>
        </a:p>
      </dsp:txBody>
      <dsp:txXfrm>
        <a:off x="7900677" y="583342"/>
        <a:ext cx="2216739" cy="131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2DF93-3239-4B6B-896F-BE6F6E50CB56}">
      <dsp:nvSpPr>
        <dsp:cNvPr id="0" name=""/>
        <dsp:cNvSpPr/>
      </dsp:nvSpPr>
      <dsp:spPr>
        <a:xfrm>
          <a:off x="8346058" y="1472704"/>
          <a:ext cx="2457836" cy="103901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Encoding Categorical Variables</a:t>
          </a:r>
        </a:p>
      </dsp:txBody>
      <dsp:txXfrm>
        <a:off x="8405283" y="1472704"/>
        <a:ext cx="2457836" cy="692675"/>
      </dsp:txXfrm>
    </dsp:sp>
    <dsp:sp modelId="{CB73200D-FDFB-44B5-8916-917F526D57AF}">
      <dsp:nvSpPr>
        <dsp:cNvPr id="0" name=""/>
        <dsp:cNvSpPr/>
      </dsp:nvSpPr>
      <dsp:spPr>
        <a:xfrm>
          <a:off x="7901870" y="2165380"/>
          <a:ext cx="2457836" cy="103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Applied one-hot encoding</a:t>
          </a:r>
          <a:endParaRPr lang="en-US" sz="1800" b="1" kern="1200">
            <a:latin typeface="Trade Gothic Next Cond"/>
          </a:endParaRPr>
        </a:p>
      </dsp:txBody>
      <dsp:txXfrm>
        <a:off x="7932237" y="2195747"/>
        <a:ext cx="2397102" cy="976066"/>
      </dsp:txXfrm>
    </dsp:sp>
    <dsp:sp modelId="{A9849BFC-EDED-4AB8-8296-3610B09EE6AA}">
      <dsp:nvSpPr>
        <dsp:cNvPr id="0" name=""/>
        <dsp:cNvSpPr/>
      </dsp:nvSpPr>
      <dsp:spPr>
        <a:xfrm rot="10800000">
          <a:off x="7242773" y="1513077"/>
          <a:ext cx="789910" cy="61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7426352" y="1635463"/>
        <a:ext cx="606331" cy="367158"/>
      </dsp:txXfrm>
    </dsp:sp>
    <dsp:sp modelId="{1D8A873A-0364-436A-876A-28AE1254B8A3}">
      <dsp:nvSpPr>
        <dsp:cNvPr id="0" name=""/>
        <dsp:cNvSpPr/>
      </dsp:nvSpPr>
      <dsp:spPr>
        <a:xfrm>
          <a:off x="4397825" y="1472704"/>
          <a:ext cx="2457836" cy="103901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Feature Scaling</a:t>
          </a:r>
        </a:p>
      </dsp:txBody>
      <dsp:txXfrm>
        <a:off x="4457050" y="1472704"/>
        <a:ext cx="2457836" cy="692675"/>
      </dsp:txXfrm>
    </dsp:sp>
    <dsp:sp modelId="{F14D70E9-B07A-43CC-8178-B30314AC5F96}">
      <dsp:nvSpPr>
        <dsp:cNvPr id="0" name=""/>
        <dsp:cNvSpPr/>
      </dsp:nvSpPr>
      <dsp:spPr>
        <a:xfrm>
          <a:off x="3953638" y="2165380"/>
          <a:ext cx="2457836" cy="103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Standardized numerical features</a:t>
          </a:r>
        </a:p>
      </dsp:txBody>
      <dsp:txXfrm>
        <a:off x="3984005" y="2195747"/>
        <a:ext cx="2397102" cy="976066"/>
      </dsp:txXfrm>
    </dsp:sp>
    <dsp:sp modelId="{B4178F9D-9FA6-4E51-BFEC-4BD2FB9F99A2}">
      <dsp:nvSpPr>
        <dsp:cNvPr id="0" name=""/>
        <dsp:cNvSpPr/>
      </dsp:nvSpPr>
      <dsp:spPr>
        <a:xfrm rot="10800000">
          <a:off x="3294541" y="1513077"/>
          <a:ext cx="789910" cy="6119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478120" y="1635463"/>
        <a:ext cx="606331" cy="367158"/>
      </dsp:txXfrm>
    </dsp:sp>
    <dsp:sp modelId="{68E5D9BD-1B38-4FB1-96F5-7C267B636F8D}">
      <dsp:nvSpPr>
        <dsp:cNvPr id="0" name=""/>
        <dsp:cNvSpPr/>
      </dsp:nvSpPr>
      <dsp:spPr>
        <a:xfrm>
          <a:off x="449592" y="1472704"/>
          <a:ext cx="2457836" cy="103901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Class Imbalance</a:t>
          </a:r>
        </a:p>
      </dsp:txBody>
      <dsp:txXfrm>
        <a:off x="508817" y="1472704"/>
        <a:ext cx="2457836" cy="692675"/>
      </dsp:txXfrm>
    </dsp:sp>
    <dsp:sp modelId="{85EECF89-D21A-408D-8125-7D1B4B04DAD8}">
      <dsp:nvSpPr>
        <dsp:cNvPr id="0" name=""/>
        <dsp:cNvSpPr/>
      </dsp:nvSpPr>
      <dsp:spPr>
        <a:xfrm>
          <a:off x="5405" y="2165380"/>
          <a:ext cx="2457836" cy="103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Applied SMOTE </a:t>
          </a:r>
        </a:p>
      </dsp:txBody>
      <dsp:txXfrm>
        <a:off x="35772" y="2195747"/>
        <a:ext cx="2397102" cy="97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BFEB8-8756-4916-B86C-DE7B6FD9D170}" type="datetimeFigureOut"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883CA-534C-47AD-BF0A-75F9E87E83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13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ABRAR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6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ABRAR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7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Abrar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MORE PADESTRIAN</a:t>
            </a:r>
          </a:p>
          <a:p>
            <a:r>
              <a:rPr lang="en-US">
                <a:ea typeface="Calibri"/>
                <a:cs typeface="Calibri"/>
              </a:rPr>
              <a:t>MOSTLY ADULTS</a:t>
            </a:r>
          </a:p>
          <a:p>
            <a:r>
              <a:rPr lang="en-US">
                <a:ea typeface="Calibri"/>
                <a:cs typeface="Calibri"/>
              </a:rPr>
              <a:t>IMBALANCE DISTRIBUTION, MINOR AND POSSIBLE HAVE MORE CRASHES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1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MOST CRASHES DURING CLEAR-DAY LIGHT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 LOT ON CLOUDY AND RAINY UNDER DARK LIGHTING</a:t>
            </a:r>
          </a:p>
          <a:p>
            <a:r>
              <a:rPr lang="en-US">
                <a:ea typeface="Calibri"/>
                <a:cs typeface="Calibri"/>
              </a:rPr>
              <a:t>SERIOUS AND FATAL DARK LIGHT-CLOUDY.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END OF THE YEAR, HOLIDAY,OUTSIDE DRIVE,</a:t>
            </a:r>
          </a:p>
          <a:p>
            <a:r>
              <a:rPr lang="en-US">
                <a:ea typeface="Calibri"/>
                <a:cs typeface="Calibri"/>
              </a:rPr>
              <a:t>WEEKEND LESS CRASH, WEEKDAYS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67 TO 28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One-Hot Encoding </a:t>
            </a:r>
            <a:r>
              <a:rPr lang="en-US"/>
              <a:t>Converts categorical variables into binary indicators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SMOTE (Synthetic Minority Over-sampling Technique)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9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AQSA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9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AQSA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AQSA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883CA-534C-47AD-BF0A-75F9E87E83E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1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1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5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5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8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7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0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3"/>
            <a:ext cx="10667999" cy="5333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riding a bicycle on a street with a car on the road&#10;&#10;Description automatically generated">
            <a:extLst>
              <a:ext uri="{FF2B5EF4-FFF2-40B4-BE49-F238E27FC236}">
                <a16:creationId xmlns:a16="http://schemas.microsoft.com/office/drawing/2014/main" id="{ABD8E885-65B6-F567-7FD6-A8B721F7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76" y="2"/>
            <a:ext cx="6784157" cy="6862792"/>
          </a:xfrm>
          <a:prstGeom prst="rect">
            <a:avLst/>
          </a:prstGeom>
        </p:spPr>
      </p:pic>
      <p:pic>
        <p:nvPicPr>
          <p:cNvPr id="6" name="Picture 5" descr="A bicycle lying on the ground&#10;&#10;Description automatically generated">
            <a:extLst>
              <a:ext uri="{FF2B5EF4-FFF2-40B4-BE49-F238E27FC236}">
                <a16:creationId xmlns:a16="http://schemas.microsoft.com/office/drawing/2014/main" id="{5DAAEA0A-A03E-E618-9D21-E9571C0EC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3100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</a:extLst>
          </a:blip>
          <a:srcRect l="7891" t="13747" b="10836"/>
          <a:stretch/>
        </p:blipFill>
        <p:spPr>
          <a:xfrm>
            <a:off x="-321" y="-970"/>
            <a:ext cx="12602944" cy="6874124"/>
          </a:xfrm>
          <a:prstGeom prst="rect">
            <a:avLst/>
          </a:prstGeom>
          <a:effectLst>
            <a:outerShdw blurRad="177800" dist="38100" dir="270000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EE8F6-F38F-1BD4-6B0A-F498444734B9}"/>
              </a:ext>
            </a:extLst>
          </p:cNvPr>
          <p:cNvSpPr/>
          <p:nvPr/>
        </p:nvSpPr>
        <p:spPr>
          <a:xfrm>
            <a:off x="99389" y="1060173"/>
            <a:ext cx="8503836" cy="1558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F98EC1-8D07-4E7C-B0DD-30C668B09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59" y="450767"/>
            <a:ext cx="8391721" cy="27526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Trade Gothic Next Light"/>
                <a:cs typeface="Times New Roman"/>
              </a:rPr>
              <a:t>Analyzing Factors Influencing Non-Motorist Crash Occurrence and</a:t>
            </a:r>
            <a:r>
              <a:rPr lang="en-US" sz="1600" b="0">
                <a:solidFill>
                  <a:schemeClr val="bg1"/>
                </a:solidFill>
                <a:latin typeface="Trade Gothic Next Light"/>
                <a:ea typeface="+mj-lt"/>
                <a:cs typeface="+mj-lt"/>
              </a:rPr>
              <a:t> </a:t>
            </a:r>
            <a:r>
              <a:rPr lang="en-US" sz="1600">
                <a:solidFill>
                  <a:schemeClr val="bg1"/>
                </a:solidFill>
                <a:latin typeface="Trade Gothic Next Light"/>
                <a:cs typeface="Times New Roman"/>
              </a:rPr>
              <a:t>Severity in Oklahoma </a:t>
            </a:r>
            <a:endParaRPr lang="en-US" sz="1600" b="0">
              <a:solidFill>
                <a:schemeClr val="bg1"/>
              </a:solidFill>
              <a:latin typeface="Trade Gothic Next Light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6BC374-E996-9985-64B5-291F2F64169D}"/>
              </a:ext>
            </a:extLst>
          </p:cNvPr>
          <p:cNvSpPr/>
          <p:nvPr/>
        </p:nvSpPr>
        <p:spPr>
          <a:xfrm>
            <a:off x="6096910" y="2619243"/>
            <a:ext cx="2510694" cy="11284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Team #20 </a:t>
            </a:r>
            <a:endParaRPr lang="en-US" sz="1200" b="1">
              <a:solidFill>
                <a:schemeClr val="bg1"/>
              </a:solidFill>
              <a:latin typeface="Aptos"/>
            </a:endParaRPr>
          </a:p>
          <a:p>
            <a:r>
              <a:rPr lang="en-US" sz="12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Tahsin Tabassum </a:t>
            </a:r>
          </a:p>
          <a:p>
            <a:r>
              <a:rPr lang="en-US" sz="12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Hananeh Omidi </a:t>
            </a:r>
          </a:p>
          <a:p>
            <a:r>
              <a:rPr lang="en-US" sz="12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Aqsa Rehman </a:t>
            </a:r>
          </a:p>
          <a:p>
            <a:r>
              <a:rPr lang="en-US" sz="12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Abrar Mohamed </a:t>
            </a:r>
            <a:endParaRPr lang="en-US" sz="12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66E74-68A9-9EB2-79E3-BD053B22B2D4}"/>
              </a:ext>
            </a:extLst>
          </p:cNvPr>
          <p:cNvSpPr/>
          <p:nvPr/>
        </p:nvSpPr>
        <p:spPr>
          <a:xfrm>
            <a:off x="-21918" y="-4295"/>
            <a:ext cx="121520" cy="6992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7F3122-719A-117E-BD05-C459C0C02907}"/>
              </a:ext>
            </a:extLst>
          </p:cNvPr>
          <p:cNvSpPr/>
          <p:nvPr/>
        </p:nvSpPr>
        <p:spPr>
          <a:xfrm>
            <a:off x="-9252" y="168416"/>
            <a:ext cx="12205492" cy="6921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4402E-1352-2069-5482-2208ED9E73A9}"/>
              </a:ext>
            </a:extLst>
          </p:cNvPr>
          <p:cNvSpPr/>
          <p:nvPr/>
        </p:nvSpPr>
        <p:spPr>
          <a:xfrm>
            <a:off x="-5073" y="168138"/>
            <a:ext cx="112530" cy="686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56584-4993-70C1-31FD-51815D0B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81" y="-45208"/>
            <a:ext cx="9238434" cy="857559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ML Models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B2E297-FCC7-D949-49C3-514987B01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846447"/>
              </p:ext>
            </p:extLst>
          </p:nvPr>
        </p:nvGraphicFramePr>
        <p:xfrm>
          <a:off x="165980" y="1262008"/>
          <a:ext cx="6127790" cy="25146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1718">
                  <a:extLst>
                    <a:ext uri="{9D8B030D-6E8A-4147-A177-3AD203B41FA5}">
                      <a16:colId xmlns:a16="http://schemas.microsoft.com/office/drawing/2014/main" val="4264895469"/>
                    </a:ext>
                  </a:extLst>
                </a:gridCol>
                <a:gridCol w="1089120">
                  <a:extLst>
                    <a:ext uri="{9D8B030D-6E8A-4147-A177-3AD203B41FA5}">
                      <a16:colId xmlns:a16="http://schemas.microsoft.com/office/drawing/2014/main" val="3059236630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val="3860276353"/>
                    </a:ext>
                  </a:extLst>
                </a:gridCol>
                <a:gridCol w="926528">
                  <a:extLst>
                    <a:ext uri="{9D8B030D-6E8A-4147-A177-3AD203B41FA5}">
                      <a16:colId xmlns:a16="http://schemas.microsoft.com/office/drawing/2014/main" val="4094954899"/>
                    </a:ext>
                  </a:extLst>
                </a:gridCol>
                <a:gridCol w="1268646">
                  <a:extLst>
                    <a:ext uri="{9D8B030D-6E8A-4147-A177-3AD203B41FA5}">
                      <a16:colId xmlns:a16="http://schemas.microsoft.com/office/drawing/2014/main" val="811283759"/>
                    </a:ext>
                  </a:extLst>
                </a:gridCol>
                <a:gridCol w="1029279">
                  <a:extLst>
                    <a:ext uri="{9D8B030D-6E8A-4147-A177-3AD203B41FA5}">
                      <a16:colId xmlns:a16="http://schemas.microsoft.com/office/drawing/2014/main" val="268542372"/>
                    </a:ext>
                  </a:extLst>
                </a:gridCol>
              </a:tblGrid>
              <a:tr h="24217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Class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Precision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Recall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F1_Score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Specificity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G_Mean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142555"/>
                  </a:ext>
                </a:extLst>
              </a:tr>
              <a:tr h="403630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None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0.6206897 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0.1104294 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0.1875000 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0.9916477 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0.3309186 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721390"/>
                  </a:ext>
                </a:extLst>
              </a:tr>
              <a:tr h="403630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Possible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0.3586498 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0.2130326 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0.2672956 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0.8593895 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0.4278761 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72714"/>
                  </a:ext>
                </a:extLst>
              </a:tr>
              <a:tr h="403630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Minor 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0.3903743 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0.5770751 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0.4657097 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0.5318275 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0.5539895 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08370"/>
                  </a:ext>
                </a:extLst>
              </a:tr>
              <a:tr h="403630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Serious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0.2727273 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 Nova"/>
                        </a:rPr>
                        <a:t>0.0219780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0.0406780 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0.9867440 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0.1472640 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720919"/>
                  </a:ext>
                </a:extLst>
              </a:tr>
              <a:tr h="403630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Fatal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0.2297297 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0.7338129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0.3499142 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0.7449664 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0.7393687 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82812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AVG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0.3744342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0.3312656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0.2622195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0.8229150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0.4398834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2179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CC6B97-087E-2F6C-EC67-217B25BB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35079"/>
              </p:ext>
            </p:extLst>
          </p:nvPr>
        </p:nvGraphicFramePr>
        <p:xfrm>
          <a:off x="6623177" y="1263124"/>
          <a:ext cx="5252663" cy="23827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9621">
                  <a:extLst>
                    <a:ext uri="{9D8B030D-6E8A-4147-A177-3AD203B41FA5}">
                      <a16:colId xmlns:a16="http://schemas.microsoft.com/office/drawing/2014/main" val="499738470"/>
                    </a:ext>
                  </a:extLst>
                </a:gridCol>
                <a:gridCol w="996327">
                  <a:extLst>
                    <a:ext uri="{9D8B030D-6E8A-4147-A177-3AD203B41FA5}">
                      <a16:colId xmlns:a16="http://schemas.microsoft.com/office/drawing/2014/main" val="2452932834"/>
                    </a:ext>
                  </a:extLst>
                </a:gridCol>
                <a:gridCol w="878851">
                  <a:extLst>
                    <a:ext uri="{9D8B030D-6E8A-4147-A177-3AD203B41FA5}">
                      <a16:colId xmlns:a16="http://schemas.microsoft.com/office/drawing/2014/main" val="657977328"/>
                    </a:ext>
                  </a:extLst>
                </a:gridCol>
                <a:gridCol w="981044">
                  <a:extLst>
                    <a:ext uri="{9D8B030D-6E8A-4147-A177-3AD203B41FA5}">
                      <a16:colId xmlns:a16="http://schemas.microsoft.com/office/drawing/2014/main" val="654545849"/>
                    </a:ext>
                  </a:extLst>
                </a:gridCol>
                <a:gridCol w="868630">
                  <a:extLst>
                    <a:ext uri="{9D8B030D-6E8A-4147-A177-3AD203B41FA5}">
                      <a16:colId xmlns:a16="http://schemas.microsoft.com/office/drawing/2014/main" val="2514295720"/>
                    </a:ext>
                  </a:extLst>
                </a:gridCol>
                <a:gridCol w="848190">
                  <a:extLst>
                    <a:ext uri="{9D8B030D-6E8A-4147-A177-3AD203B41FA5}">
                      <a16:colId xmlns:a16="http://schemas.microsoft.com/office/drawing/2014/main" val="3481831131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Class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Precision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Recall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F1_Score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Specificity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G_Mean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8854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None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0.4594595 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0.1042945 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0.1700000 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0.9848140 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0.3204850 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6523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Possible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0.3603604 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 Nova"/>
                        </a:rPr>
                        <a:t>0.1002506 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0.1568628 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0.9343201 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0.3060493 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02343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Minor 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0.3747045 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0.6264822 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0.4689349 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0.4568789 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0.5350014 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49292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Serious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1.0000000 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Arial Nova"/>
                        </a:rPr>
                        <a:t>0.0073260 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0.0145455 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1.0000000 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0.0855921 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699118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Fatal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0.2004132 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0.6978417 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0.3113965 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0.7114094 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226"/>
                        </a:lnSpc>
                      </a:pPr>
                      <a:r>
                        <a:rPr lang="en-US" sz="1200" b="0" kern="1200">
                          <a:solidFill>
                            <a:srgbClr val="000000"/>
                          </a:solidFill>
                          <a:effectLst/>
                          <a:latin typeface="Arial Nova"/>
                          <a:ea typeface="+mn-ea"/>
                          <a:cs typeface="+mn-cs"/>
                        </a:rPr>
                        <a:t>0.7045929</a:t>
                      </a:r>
                    </a:p>
                  </a:txBody>
                  <a:tcPr marL="52083" marR="52083" marT="35719" marB="35719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3362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AVG</a:t>
                      </a:r>
                      <a:endParaRPr lang="en-US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1" kern="120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  <a:ea typeface="+mn-ea"/>
                          <a:cs typeface="+mn-cs"/>
                        </a:rPr>
                        <a:t>0.4789875</a:t>
                      </a:r>
                      <a:endParaRPr lang="en-US" sz="1200" b="1" kern="120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rial Nova"/>
                        <a:ea typeface="+mn-ea"/>
                        <a:cs typeface="+mn-cs"/>
                      </a:endParaRP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kern="1200" noProof="0">
                          <a:solidFill>
                            <a:srgbClr val="000000"/>
                          </a:solidFill>
                          <a:effectLst/>
                          <a:latin typeface="Arial Nova"/>
                          <a:ea typeface="+mn-ea"/>
                          <a:cs typeface="+mn-cs"/>
                        </a:rPr>
                        <a:t>0.3072390</a:t>
                      </a:r>
                      <a:endParaRPr lang="en-US" sz="1200" kern="1200">
                        <a:solidFill>
                          <a:srgbClr val="000000"/>
                        </a:solidFill>
                        <a:effectLst/>
                        <a:latin typeface="Arial Nova"/>
                        <a:ea typeface="+mn-ea"/>
                        <a:cs typeface="+mn-cs"/>
                      </a:endParaRP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kern="1200" noProof="0">
                          <a:solidFill>
                            <a:srgbClr val="000000"/>
                          </a:solidFill>
                          <a:effectLst/>
                          <a:latin typeface="Arial Nova"/>
                          <a:ea typeface="+mn-ea"/>
                          <a:cs typeface="+mn-cs"/>
                        </a:rPr>
                        <a:t>0.2243479</a:t>
                      </a:r>
                      <a:endParaRPr lang="en-US" sz="1200" kern="1200">
                        <a:solidFill>
                          <a:srgbClr val="000000"/>
                        </a:solidFill>
                        <a:effectLst/>
                        <a:latin typeface="Arial Nova"/>
                        <a:ea typeface="+mn-ea"/>
                        <a:cs typeface="+mn-cs"/>
                      </a:endParaRP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kern="1200" noProof="0">
                          <a:solidFill>
                            <a:srgbClr val="000000"/>
                          </a:solidFill>
                          <a:effectLst/>
                          <a:latin typeface="Arial Nova"/>
                          <a:ea typeface="+mn-ea"/>
                          <a:cs typeface="+mn-cs"/>
                        </a:rPr>
                        <a:t>0.8174845</a:t>
                      </a:r>
                      <a:endParaRPr lang="en-US" sz="1200" kern="1200">
                        <a:solidFill>
                          <a:srgbClr val="000000"/>
                        </a:solidFill>
                        <a:effectLst/>
                        <a:latin typeface="Arial Nova"/>
                        <a:ea typeface="+mn-ea"/>
                        <a:cs typeface="+mn-cs"/>
                      </a:endParaRP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226"/>
                        </a:lnSpc>
                        <a:buNone/>
                      </a:pPr>
                      <a:r>
                        <a:rPr lang="en-US" sz="1200" kern="1200" noProof="0">
                          <a:solidFill>
                            <a:srgbClr val="000000"/>
                          </a:solidFill>
                          <a:effectLst/>
                          <a:latin typeface="Arial Nova"/>
                          <a:ea typeface="+mn-ea"/>
                          <a:cs typeface="+mn-cs"/>
                        </a:rPr>
                        <a:t>0.3903441</a:t>
                      </a:r>
                      <a:endParaRPr lang="en-US" sz="1200" kern="1200">
                        <a:solidFill>
                          <a:srgbClr val="000000"/>
                        </a:solidFill>
                        <a:effectLst/>
                        <a:latin typeface="Arial Nova"/>
                        <a:ea typeface="+mn-ea"/>
                        <a:cs typeface="+mn-cs"/>
                      </a:endParaRPr>
                    </a:p>
                  </a:txBody>
                  <a:tcPr marL="52083" marR="52083" marT="35719" marB="35719" anchor="b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9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A7998AE-A9A0-E950-501C-3BF4B8F4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6782"/>
              </p:ext>
            </p:extLst>
          </p:nvPr>
        </p:nvGraphicFramePr>
        <p:xfrm>
          <a:off x="99947" y="4468908"/>
          <a:ext cx="6197821" cy="20068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750">
                  <a:extLst>
                    <a:ext uri="{9D8B030D-6E8A-4147-A177-3AD203B41FA5}">
                      <a16:colId xmlns:a16="http://schemas.microsoft.com/office/drawing/2014/main" val="4078601037"/>
                    </a:ext>
                  </a:extLst>
                </a:gridCol>
                <a:gridCol w="1055740">
                  <a:extLst>
                    <a:ext uri="{9D8B030D-6E8A-4147-A177-3AD203B41FA5}">
                      <a16:colId xmlns:a16="http://schemas.microsoft.com/office/drawing/2014/main" val="3612576112"/>
                    </a:ext>
                  </a:extLst>
                </a:gridCol>
                <a:gridCol w="1006062">
                  <a:extLst>
                    <a:ext uri="{9D8B030D-6E8A-4147-A177-3AD203B41FA5}">
                      <a16:colId xmlns:a16="http://schemas.microsoft.com/office/drawing/2014/main" val="1400405691"/>
                    </a:ext>
                  </a:extLst>
                </a:gridCol>
                <a:gridCol w="1093001">
                  <a:extLst>
                    <a:ext uri="{9D8B030D-6E8A-4147-A177-3AD203B41FA5}">
                      <a16:colId xmlns:a16="http://schemas.microsoft.com/office/drawing/2014/main" val="2442353955"/>
                    </a:ext>
                  </a:extLst>
                </a:gridCol>
                <a:gridCol w="1204790">
                  <a:extLst>
                    <a:ext uri="{9D8B030D-6E8A-4147-A177-3AD203B41FA5}">
                      <a16:colId xmlns:a16="http://schemas.microsoft.com/office/drawing/2014/main" val="3339340066"/>
                    </a:ext>
                  </a:extLst>
                </a:gridCol>
                <a:gridCol w="1018478">
                  <a:extLst>
                    <a:ext uri="{9D8B030D-6E8A-4147-A177-3AD203B41FA5}">
                      <a16:colId xmlns:a16="http://schemas.microsoft.com/office/drawing/2014/main" val="1688974398"/>
                    </a:ext>
                  </a:extLst>
                </a:gridCol>
              </a:tblGrid>
              <a:tr h="28669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Class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Precision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Recall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F1_Score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Specificity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G_Mean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24238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None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0.4600000 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0.1411043 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0.2159624 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0.9794989 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0.3717681 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08440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 </a:t>
                      </a: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Possible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0.3668478 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0.3383459 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0.3520209 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0.7844588 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0.5151877 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73894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Minor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0.4228571 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0.5849802 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0.4908789 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0.5852156 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0.5850979 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170805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Serious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0.4032258 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0.1831502 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0.2518892 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0.9386910 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0.4146341 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88330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Fatal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0.3487395 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0.5971223 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0.4403183 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0.8844146 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0.7267074 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826654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AVG</a:t>
                      </a: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0.40033404</a:t>
                      </a: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0.36894058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0.35021394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0.83445578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0.52267904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983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ACBAE8F-19BF-4A42-E046-3346CB351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02163"/>
              </p:ext>
            </p:extLst>
          </p:nvPr>
        </p:nvGraphicFramePr>
        <p:xfrm>
          <a:off x="6623158" y="4438730"/>
          <a:ext cx="5375237" cy="20360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89410">
                  <a:extLst>
                    <a:ext uri="{9D8B030D-6E8A-4147-A177-3AD203B41FA5}">
                      <a16:colId xmlns:a16="http://schemas.microsoft.com/office/drawing/2014/main" val="1905383761"/>
                    </a:ext>
                  </a:extLst>
                </a:gridCol>
                <a:gridCol w="991027">
                  <a:extLst>
                    <a:ext uri="{9D8B030D-6E8A-4147-A177-3AD203B41FA5}">
                      <a16:colId xmlns:a16="http://schemas.microsoft.com/office/drawing/2014/main" val="2022104376"/>
                    </a:ext>
                  </a:extLst>
                </a:gridCol>
                <a:gridCol w="893257">
                  <a:extLst>
                    <a:ext uri="{9D8B030D-6E8A-4147-A177-3AD203B41FA5}">
                      <a16:colId xmlns:a16="http://schemas.microsoft.com/office/drawing/2014/main" val="1433088107"/>
                    </a:ext>
                  </a:extLst>
                </a:gridCol>
                <a:gridCol w="952498">
                  <a:extLst>
                    <a:ext uri="{9D8B030D-6E8A-4147-A177-3AD203B41FA5}">
                      <a16:colId xmlns:a16="http://schemas.microsoft.com/office/drawing/2014/main" val="2764072549"/>
                    </a:ext>
                  </a:extLst>
                </a:gridCol>
                <a:gridCol w="891152">
                  <a:extLst>
                    <a:ext uri="{9D8B030D-6E8A-4147-A177-3AD203B41FA5}">
                      <a16:colId xmlns:a16="http://schemas.microsoft.com/office/drawing/2014/main" val="3234729793"/>
                    </a:ext>
                  </a:extLst>
                </a:gridCol>
                <a:gridCol w="957893">
                  <a:extLst>
                    <a:ext uri="{9D8B030D-6E8A-4147-A177-3AD203B41FA5}">
                      <a16:colId xmlns:a16="http://schemas.microsoft.com/office/drawing/2014/main" val="433367719"/>
                    </a:ext>
                  </a:extLst>
                </a:gridCol>
              </a:tblGrid>
              <a:tr h="2908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Class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Precision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Recall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F1_Score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Specificity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74"/>
                        </a:lnSpc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G_Mean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08001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None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0.5227273 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0.1411043 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0.2222222 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0.9840547 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0.3726316 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16842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Possible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0.3738872 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0.3157895 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0.3423913 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0.8048104 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0.5041336 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66451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Minor 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0.3975000 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0.6284585 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0.4869832 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0.5051335 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0.5634318 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8595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Serious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0.3120567 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0.1611722 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0.2125604 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0.9196355 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0.3849930 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064799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 rtl="0">
                        <a:lnSpc>
                          <a:spcPts val="1226"/>
                        </a:lnSpc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Fatal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0.4240506 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0.4820144 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0.4511785 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0.9321402 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774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0.6703022 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rial Nova"/>
                      </a:endParaRPr>
                    </a:p>
                  </a:txBody>
                  <a:tcPr marL="32871" marR="32871" marT="22546" marB="22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57648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AVG</a:t>
                      </a:r>
                      <a:endParaRPr lang="en-US"/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0.40604436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0.34570778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0.34306712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0.82915486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774"/>
                        </a:lnSpc>
                        <a:buNone/>
                      </a:pPr>
                      <a:r>
                        <a:rPr lang="en-US" sz="1200" b="1" i="0" u="none" strike="noStrike" baseline="0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0.49909844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32871" marR="32871" marT="22545" marB="22545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16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1864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D113295-A51E-B4D0-76CC-946D94AD3926}"/>
              </a:ext>
            </a:extLst>
          </p:cNvPr>
          <p:cNvSpPr txBox="1"/>
          <p:nvPr/>
        </p:nvSpPr>
        <p:spPr>
          <a:xfrm>
            <a:off x="173732" y="957125"/>
            <a:ext cx="6119045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</a:rPr>
              <a:t>Suport</a:t>
            </a:r>
            <a:r>
              <a:rPr lang="en-US" sz="1400" b="1" dirty="0">
                <a:solidFill>
                  <a:srgbClr val="FFFFFF"/>
                </a:solidFill>
              </a:rPr>
              <a:t> Vector Machine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0D307-BCA2-658B-1682-2FC5F5C56FC4}"/>
              </a:ext>
            </a:extLst>
          </p:cNvPr>
          <p:cNvSpPr txBox="1"/>
          <p:nvPr/>
        </p:nvSpPr>
        <p:spPr>
          <a:xfrm>
            <a:off x="6624635" y="946684"/>
            <a:ext cx="5252661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Artificial Neural Network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D0458-3987-C0D1-E7AE-615AF8FB768B}"/>
              </a:ext>
            </a:extLst>
          </p:cNvPr>
          <p:cNvSpPr txBox="1"/>
          <p:nvPr/>
        </p:nvSpPr>
        <p:spPr>
          <a:xfrm>
            <a:off x="111100" y="4161697"/>
            <a:ext cx="6192113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Random Forest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35DBE-F7A5-233B-5DC4-92B264130084}"/>
              </a:ext>
            </a:extLst>
          </p:cNvPr>
          <p:cNvSpPr txBox="1"/>
          <p:nvPr/>
        </p:nvSpPr>
        <p:spPr>
          <a:xfrm>
            <a:off x="6603757" y="4140818"/>
            <a:ext cx="5419675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XG Boost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0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A56D-0F43-E485-F30A-82D8D54A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90" y="159289"/>
            <a:ext cx="9238434" cy="782379"/>
          </a:xfrm>
        </p:spPr>
        <p:txBody>
          <a:bodyPr/>
          <a:lstStyle/>
          <a:p>
            <a:r>
              <a:rPr lang="en-US"/>
              <a:t>STACKED PERFORMANCE MEASURE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8887F8-9EEF-AA2D-4BB0-6587EDB77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55076"/>
              </p:ext>
            </p:extLst>
          </p:nvPr>
        </p:nvGraphicFramePr>
        <p:xfrm>
          <a:off x="135466" y="1715911"/>
          <a:ext cx="11374801" cy="23927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65375">
                  <a:extLst>
                    <a:ext uri="{9D8B030D-6E8A-4147-A177-3AD203B41FA5}">
                      <a16:colId xmlns:a16="http://schemas.microsoft.com/office/drawing/2014/main" val="2515060853"/>
                    </a:ext>
                  </a:extLst>
                </a:gridCol>
                <a:gridCol w="2053174">
                  <a:extLst>
                    <a:ext uri="{9D8B030D-6E8A-4147-A177-3AD203B41FA5}">
                      <a16:colId xmlns:a16="http://schemas.microsoft.com/office/drawing/2014/main" val="2351395595"/>
                    </a:ext>
                  </a:extLst>
                </a:gridCol>
                <a:gridCol w="1696866">
                  <a:extLst>
                    <a:ext uri="{9D8B030D-6E8A-4147-A177-3AD203B41FA5}">
                      <a16:colId xmlns:a16="http://schemas.microsoft.com/office/drawing/2014/main" val="367148613"/>
                    </a:ext>
                  </a:extLst>
                </a:gridCol>
                <a:gridCol w="1804335">
                  <a:extLst>
                    <a:ext uri="{9D8B030D-6E8A-4147-A177-3AD203B41FA5}">
                      <a16:colId xmlns:a16="http://schemas.microsoft.com/office/drawing/2014/main" val="1386597852"/>
                    </a:ext>
                  </a:extLst>
                </a:gridCol>
                <a:gridCol w="2161232">
                  <a:extLst>
                    <a:ext uri="{9D8B030D-6E8A-4147-A177-3AD203B41FA5}">
                      <a16:colId xmlns:a16="http://schemas.microsoft.com/office/drawing/2014/main" val="2784187303"/>
                    </a:ext>
                  </a:extLst>
                </a:gridCol>
                <a:gridCol w="1793819">
                  <a:extLst>
                    <a:ext uri="{9D8B030D-6E8A-4147-A177-3AD203B41FA5}">
                      <a16:colId xmlns:a16="http://schemas.microsoft.com/office/drawing/2014/main" val="2613589323"/>
                    </a:ext>
                  </a:extLst>
                </a:gridCol>
              </a:tblGrid>
              <a:tr h="25651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Class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Precision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Recall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F1_Score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Specificity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26"/>
                        </a:lnSpc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G_Mean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8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82171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None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0.8695652 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0.1226994 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0.2150538 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0.9977221 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0.3498855 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261889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Possible</a:t>
                      </a:r>
                    </a:p>
                    <a:p>
                      <a:pPr lvl="0">
                        <a:lnSpc>
                          <a:spcPts val="1226"/>
                        </a:lnSpc>
                        <a:buNone/>
                      </a:pPr>
                      <a:endParaRPr lang="en-US" sz="1200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0.4420601 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0.5162907 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0.4763006 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0.7594820 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0.6261897 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9720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Minor </a:t>
                      </a:r>
                      <a:endParaRPr lang="en-US"/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0.4575342 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0.6600791 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0.5404531 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0.5934292 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0.6258675 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11519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Serious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0.4500000 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0.2307692 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0.3050847 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0.9362055 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0.4648090 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2709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Fatal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0.5206612 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0.4532374 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0.4846154 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0.9567487 </a:t>
                      </a: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26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0.6585091  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 Nova"/>
                      </a:endParaRPr>
                    </a:p>
                  </a:txBody>
                  <a:tcPr marL="52083" marR="52083" marT="35719" marB="3571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143834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 Nova"/>
                        </a:rPr>
                        <a:t>AVG</a:t>
                      </a:r>
                      <a:endParaRPr lang="en-US" b="1"/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0.54796414</a:t>
                      </a: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0.4532374 </a:t>
                      </a: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0.4846154 </a:t>
                      </a: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i="0" u="none" strike="noStrike" noProof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rial Nov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0.89636552</a:t>
                      </a:r>
                    </a:p>
                    <a:p>
                      <a:pPr lvl="0">
                        <a:lnSpc>
                          <a:spcPts val="1226"/>
                        </a:lnSpc>
                        <a:buNone/>
                      </a:pPr>
                      <a:endParaRPr lang="en-US" sz="1200" b="1" i="0" u="none" strike="noStrike" noProof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52083" marR="52083" marT="35719" marB="35719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1226"/>
                        </a:lnSpc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ova"/>
                        </a:rPr>
                        <a:t>0.54505216</a:t>
                      </a:r>
                      <a:endParaRPr lang="en-US" b="1">
                        <a:highlight>
                          <a:srgbClr val="00FF00"/>
                        </a:highlight>
                      </a:endParaRPr>
                    </a:p>
                  </a:txBody>
                  <a:tcPr marL="52083" marR="52083" marT="35719" marB="35719" anchor="ctr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98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137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DB8D4F-7839-5FBA-907D-0A55B6D62922}"/>
              </a:ext>
            </a:extLst>
          </p:cNvPr>
          <p:cNvSpPr txBox="1"/>
          <p:nvPr/>
        </p:nvSpPr>
        <p:spPr>
          <a:xfrm>
            <a:off x="146190" y="1397800"/>
            <a:ext cx="11370418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40823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87E5-BA93-16A4-BE28-13C5921D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" y="-192186"/>
            <a:ext cx="11056348" cy="819459"/>
          </a:xfrm>
        </p:spPr>
        <p:txBody>
          <a:bodyPr/>
          <a:lstStyle/>
          <a:p>
            <a:r>
              <a:rPr lang="en-US"/>
              <a:t>Graphs of RF feature rank and ROC curves </a:t>
            </a:r>
          </a:p>
        </p:txBody>
      </p:sp>
      <p:pic>
        <p:nvPicPr>
          <p:cNvPr id="4" name="Picture 3" descr="A graph with text overlay&#10;&#10;Description automatically generated">
            <a:extLst>
              <a:ext uri="{FF2B5EF4-FFF2-40B4-BE49-F238E27FC236}">
                <a16:creationId xmlns:a16="http://schemas.microsoft.com/office/drawing/2014/main" id="{C3192AE2-1C54-7D4E-4FB6-249962BF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0" y="1380781"/>
            <a:ext cx="5567285" cy="4417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9DDC2-CFD5-9A29-358A-BD812053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04" y="1059456"/>
            <a:ext cx="5842706" cy="4739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7B647-00F1-C6BF-C1BE-CD38033E370A}"/>
              </a:ext>
            </a:extLst>
          </p:cNvPr>
          <p:cNvSpPr txBox="1"/>
          <p:nvPr/>
        </p:nvSpPr>
        <p:spPr>
          <a:xfrm>
            <a:off x="302261" y="1058114"/>
            <a:ext cx="5568203" cy="30777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RF Feature Importance Ranking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0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1A12-40AD-16B2-2181-490D4ADD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72" y="721029"/>
            <a:ext cx="10611541" cy="857559"/>
          </a:xfrm>
        </p:spPr>
        <p:txBody>
          <a:bodyPr/>
          <a:lstStyle/>
          <a:p>
            <a:r>
              <a:rPr lang="en-US"/>
              <a:t>CONCLUSION, 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Insights and RECOMMENDATIONS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789D-7882-A7E3-0952-6BFAB2938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52" y="1709576"/>
            <a:ext cx="5679919" cy="482400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Insights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Key Risk Factors</a:t>
            </a:r>
          </a:p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Time of Day and Lighting</a:t>
            </a:r>
          </a:p>
          <a:p>
            <a:pPr marL="342900" indent="-342900"/>
            <a:r>
              <a:rPr lang="en-US" sz="2200">
                <a:ea typeface="+mn-lt"/>
                <a:cs typeface="+mn-lt"/>
              </a:rPr>
              <a:t>Nighttime conditions significantly increase crash severity</a:t>
            </a:r>
          </a:p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Weather Conditions</a:t>
            </a:r>
          </a:p>
          <a:p>
            <a:pPr marL="342900" indent="-342900"/>
            <a:r>
              <a:rPr lang="en-US" sz="2200">
                <a:ea typeface="+mn-lt"/>
                <a:cs typeface="+mn-lt"/>
              </a:rPr>
              <a:t>Clear weather is associated with less severe outcomes, while adverse weather can increase crash severity.</a:t>
            </a:r>
            <a:endParaRPr lang="en-US"/>
          </a:p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Road Type and Urban Density</a:t>
            </a:r>
          </a:p>
          <a:p>
            <a:pPr marL="342900" indent="-342900"/>
            <a:r>
              <a:rPr lang="en-US" sz="2200">
                <a:ea typeface="+mn-lt"/>
                <a:cs typeface="+mn-lt"/>
              </a:rPr>
              <a:t>Crashes at urban intersections are more frequent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87CDC7-3DA6-1391-1744-57B87FC01689}"/>
              </a:ext>
            </a:extLst>
          </p:cNvPr>
          <p:cNvSpPr txBox="1">
            <a:spLocks/>
          </p:cNvSpPr>
          <p:nvPr/>
        </p:nvSpPr>
        <p:spPr>
          <a:xfrm>
            <a:off x="6098535" y="1713809"/>
            <a:ext cx="5679919" cy="48240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Recommendations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u="sng"/>
              <a:t>Enhance</a:t>
            </a:r>
            <a:r>
              <a:rPr lang="en-US" sz="2400" b="1" u="sng">
                <a:ea typeface="+mn-lt"/>
                <a:cs typeface="+mn-lt"/>
              </a:rPr>
              <a:t> Street Lighting</a:t>
            </a:r>
            <a:endParaRPr lang="en-US" b="1" u="sng"/>
          </a:p>
          <a:p>
            <a:pPr marL="342900" indent="-342900"/>
            <a:r>
              <a:rPr lang="en-US" sz="2200">
                <a:ea typeface="+mn-lt"/>
                <a:cs typeface="+mn-lt"/>
              </a:rPr>
              <a:t>Install or upgrade streetlights in high-risk areas, especially intersections and crosswalks</a:t>
            </a:r>
            <a:endParaRPr lang="en-US"/>
          </a:p>
          <a:p>
            <a:pPr>
              <a:buNone/>
            </a:pPr>
            <a:r>
              <a:rPr lang="en-US" sz="2200" b="1" u="sng">
                <a:ea typeface="+mn-lt"/>
                <a:cs typeface="+mn-lt"/>
              </a:rPr>
              <a:t>Weather-Responsive Traffic Systems</a:t>
            </a:r>
            <a:endParaRPr lang="en-US" sz="2200" u="sng"/>
          </a:p>
          <a:p>
            <a:pPr marL="342900" indent="-342900"/>
            <a:r>
              <a:rPr lang="en-US" sz="2200">
                <a:ea typeface="+mn-lt"/>
                <a:cs typeface="+mn-lt"/>
              </a:rPr>
              <a:t>Implement adaptive traffic control systems that adjust signal timings during adverse weather</a:t>
            </a:r>
            <a:endParaRPr lang="en-US"/>
          </a:p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Intersection Safety Measures</a:t>
            </a:r>
            <a:endParaRPr lang="en-US" b="1" u="sng"/>
          </a:p>
          <a:p>
            <a:pPr marL="342900" indent="-342900"/>
            <a:r>
              <a:rPr lang="en-US" sz="2200">
                <a:ea typeface="+mn-lt"/>
                <a:cs typeface="+mn-lt"/>
              </a:rPr>
              <a:t>Implement traffic-calming measures and dedicated non-motorist pathways at busy urban intersections</a:t>
            </a:r>
            <a:endParaRPr lang="en-US"/>
          </a:p>
          <a:p>
            <a:pPr marL="342900" indent="-342900"/>
            <a:r>
              <a:rPr lang="en-US" sz="2200">
                <a:ea typeface="+mn-lt"/>
                <a:cs typeface="+mn-lt"/>
              </a:rPr>
              <a:t>Install smart signals with longer pedestrian crossing times and sensors that detect non-motorists to improve safety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69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0233-146E-8D87-F04B-D4444547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33" y="3000243"/>
            <a:ext cx="9238434" cy="8613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000"/>
              <a:t>THANK YOU, ANY QUESTION?</a:t>
            </a:r>
          </a:p>
        </p:txBody>
      </p:sp>
    </p:spTree>
    <p:extLst>
      <p:ext uri="{BB962C8B-B14F-4D97-AF65-F5344CB8AC3E}">
        <p14:creationId xmlns:p14="http://schemas.microsoft.com/office/powerpoint/2010/main" val="325563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451A-DB6D-D04A-728B-886F4D57FDEE}"/>
              </a:ext>
            </a:extLst>
          </p:cNvPr>
          <p:cNvSpPr/>
          <p:nvPr/>
        </p:nvSpPr>
        <p:spPr>
          <a:xfrm>
            <a:off x="-9252" y="335430"/>
            <a:ext cx="12205492" cy="6921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B155B-6911-DC2B-0DC5-254ECE9C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99" y="-175477"/>
            <a:ext cx="8768708" cy="1144689"/>
          </a:xfrm>
          <a:ln>
            <a:noFill/>
          </a:ln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DAE4-9D32-AC16-E951-C26D9245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12" y="1335105"/>
            <a:ext cx="11264858" cy="5021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Context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Non-motorists — such as pedestrians and cyclists — are among the most vulnerable road users. Crashes involving non-motorists often result in severe injuries or fatalities, making it critical to understand and predict crash severity.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The Challange</a:t>
            </a:r>
            <a:endParaRPr lang="en-US" sz="20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2000">
                <a:ea typeface="+mn-lt"/>
                <a:cs typeface="+mn-lt"/>
              </a:rPr>
              <a:t>Can we accurately predict the severity of a crash based on conditions such as weather, road type, time of day, and environmental factors?</a:t>
            </a:r>
          </a:p>
          <a:p>
            <a:r>
              <a:rPr lang="en-US" sz="2000"/>
              <a:t>The aim of this project is </a:t>
            </a:r>
            <a:r>
              <a:rPr lang="en-US" sz="2000">
                <a:ea typeface="+mn-lt"/>
                <a:cs typeface="+mn-lt"/>
              </a:rPr>
              <a:t>to </a:t>
            </a:r>
            <a:r>
              <a:rPr lang="en-US" sz="2000" u="sng">
                <a:ea typeface="+mn-lt"/>
                <a:cs typeface="+mn-lt"/>
              </a:rPr>
              <a:t>develop predictive models and use tools from DSA 5103 to predict crash severity and identify the most significant risk factors for non-motorists.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AB277-C9A2-4ABF-380B-66E617CCC659}"/>
              </a:ext>
            </a:extLst>
          </p:cNvPr>
          <p:cNvSpPr/>
          <p:nvPr/>
        </p:nvSpPr>
        <p:spPr>
          <a:xfrm>
            <a:off x="-5073" y="335152"/>
            <a:ext cx="112530" cy="686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1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719668-A410-C4B2-FDB1-72C74088E397}"/>
              </a:ext>
            </a:extLst>
          </p:cNvPr>
          <p:cNvSpPr/>
          <p:nvPr/>
        </p:nvSpPr>
        <p:spPr>
          <a:xfrm>
            <a:off x="-9252" y="335430"/>
            <a:ext cx="12205492" cy="6921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198AC-4AF4-CD9A-A1E1-071F9B2D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" y="615658"/>
            <a:ext cx="4499421" cy="857559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About the Data</a:t>
            </a:r>
            <a:endParaRPr lang="en-US" b="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6C2D-6ACB-194E-1F0F-0CE8A6F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10" y="1492078"/>
            <a:ext cx="10992835" cy="47709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Data Source:</a:t>
            </a:r>
            <a:r>
              <a:rPr lang="en-US">
                <a:ea typeface="+mn-lt"/>
                <a:cs typeface="+mn-lt"/>
              </a:rPr>
              <a:t>  Oklahoma Highway Safety Office website.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The Target variable</a:t>
            </a:r>
            <a:r>
              <a:rPr lang="en-US">
                <a:ea typeface="+mn-lt"/>
                <a:cs typeface="+mn-lt"/>
              </a:rPr>
              <a:t> is crash severity, and it has 5 levels: none, minor, possible, serious, and fatal.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400" b="1">
                <a:ea typeface="+mn-lt"/>
                <a:cs typeface="+mn-lt"/>
              </a:rPr>
              <a:t>Key Variables</a:t>
            </a:r>
            <a:endParaRPr lang="en-US" sz="2400">
              <a:ea typeface="+mn-lt"/>
              <a:cs typeface="+mn-lt"/>
            </a:endParaRP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Weather Conditions (e.g., clear, rainy, foggy)</a:t>
            </a: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Time of Day (e.g., daytime, nighttime)</a:t>
            </a: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Road Type (e.g., highway, urban street)</a:t>
            </a: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Environmental Conditions (e.g., lighting, road surface)</a:t>
            </a:r>
            <a:endParaRPr lang="en-US"/>
          </a:p>
          <a:p>
            <a:pPr marL="0" indent="0">
              <a:buNone/>
            </a:pPr>
            <a:r>
              <a:rPr lang="en-US" sz="2400" b="1"/>
              <a:t>Data size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74122 observation , 67 variables (numerical and categorical with multiple levels)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97298-1B3B-0218-E493-5646AD31C527}"/>
              </a:ext>
            </a:extLst>
          </p:cNvPr>
          <p:cNvSpPr/>
          <p:nvPr/>
        </p:nvSpPr>
        <p:spPr>
          <a:xfrm>
            <a:off x="-5073" y="335152"/>
            <a:ext cx="112530" cy="686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E7E4AB-E08C-7CD3-4379-FC113370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17" y="2385483"/>
            <a:ext cx="3454400" cy="32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1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44AF-7723-44C4-FFFE-16C3792B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7" y="-3209"/>
            <a:ext cx="7396131" cy="513415"/>
          </a:xfrm>
        </p:spPr>
        <p:txBody>
          <a:bodyPr/>
          <a:lstStyle/>
          <a:p>
            <a:r>
              <a:rPr lang="en-US" sz="2400">
                <a:solidFill>
                  <a:srgbClr val="C00000"/>
                </a:solidFill>
                <a:ea typeface="+mj-lt"/>
                <a:cs typeface="+mj-lt"/>
              </a:rPr>
              <a:t>Exploratory Data Analysis (EDA)</a:t>
            </a:r>
          </a:p>
        </p:txBody>
      </p:sp>
      <p:pic>
        <p:nvPicPr>
          <p:cNvPr id="21" name="Picture 20" descr="A chart of incident types&#10;&#10;Description automatically generated">
            <a:extLst>
              <a:ext uri="{FF2B5EF4-FFF2-40B4-BE49-F238E27FC236}">
                <a16:creationId xmlns:a16="http://schemas.microsoft.com/office/drawing/2014/main" id="{85253C21-F4D0-28B9-281E-C70D9ABD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9" y="3892465"/>
            <a:ext cx="4780993" cy="2961744"/>
          </a:xfrm>
          <a:prstGeom prst="rect">
            <a:avLst/>
          </a:prstGeom>
        </p:spPr>
      </p:pic>
      <p:pic>
        <p:nvPicPr>
          <p:cNvPr id="22" name="Picture 21" descr="A graph of a number of colored squares&#10;&#10;Description automatically generated">
            <a:extLst>
              <a:ext uri="{FF2B5EF4-FFF2-40B4-BE49-F238E27FC236}">
                <a16:creationId xmlns:a16="http://schemas.microsoft.com/office/drawing/2014/main" id="{7F007C66-BFA9-4F87-8B41-1EBB7A0C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861" y="67840"/>
            <a:ext cx="4770654" cy="3757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A631B-1601-12B5-0BA4-AC2DAA0E4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41" y="1405427"/>
            <a:ext cx="6110762" cy="37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7C7223-FFCE-141B-0D26-31EBA443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04" y="3520120"/>
            <a:ext cx="5406823" cy="33379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E32BCDC-FBBF-A19A-D051-F9F8BD8B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7" y="-3209"/>
            <a:ext cx="7396131" cy="513415"/>
          </a:xfrm>
        </p:spPr>
        <p:txBody>
          <a:bodyPr/>
          <a:lstStyle/>
          <a:p>
            <a:r>
              <a:rPr lang="en-US" sz="2400">
                <a:solidFill>
                  <a:srgbClr val="C00000"/>
                </a:solidFill>
                <a:ea typeface="+mj-lt"/>
                <a:cs typeface="+mj-lt"/>
              </a:rPr>
              <a:t>Exploratory Data Analysis (EDA)</a:t>
            </a:r>
          </a:p>
        </p:txBody>
      </p:sp>
      <p:pic>
        <p:nvPicPr>
          <p:cNvPr id="3" name="Content Placeholder 19">
            <a:extLst>
              <a:ext uri="{FF2B5EF4-FFF2-40B4-BE49-F238E27FC236}">
                <a16:creationId xmlns:a16="http://schemas.microsoft.com/office/drawing/2014/main" id="{C5AFFB02-8718-4580-9A89-6C9F0B95F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0" y="694253"/>
            <a:ext cx="6108883" cy="529037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89333E9-6488-B5C9-D4B5-358F7D8B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630" y="-8626"/>
            <a:ext cx="4446892" cy="35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8A5C-EA40-985F-4E02-636FD405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" y="1329"/>
            <a:ext cx="12183170" cy="62591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sz="3200">
                <a:ea typeface="+mj-lt"/>
                <a:cs typeface="+mj-lt"/>
              </a:rPr>
              <a:t>Data Preparation</a:t>
            </a:r>
          </a:p>
        </p:txBody>
      </p:sp>
      <p:graphicFrame>
        <p:nvGraphicFramePr>
          <p:cNvPr id="1041" name="Diagram 1040">
            <a:extLst>
              <a:ext uri="{FF2B5EF4-FFF2-40B4-BE49-F238E27FC236}">
                <a16:creationId xmlns:a16="http://schemas.microsoft.com/office/drawing/2014/main" id="{68E3DDDE-4A8D-6C4D-A9DA-77088C28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82192"/>
              </p:ext>
            </p:extLst>
          </p:nvPr>
        </p:nvGraphicFramePr>
        <p:xfrm>
          <a:off x="925839" y="1155542"/>
          <a:ext cx="10163277" cy="195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99" name="Diagram 1698">
            <a:extLst>
              <a:ext uri="{FF2B5EF4-FFF2-40B4-BE49-F238E27FC236}">
                <a16:creationId xmlns:a16="http://schemas.microsoft.com/office/drawing/2014/main" id="{88FA1EE0-DD9C-2B30-B118-8562D2001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178427"/>
              </p:ext>
            </p:extLst>
          </p:nvPr>
        </p:nvGraphicFramePr>
        <p:xfrm>
          <a:off x="1154469" y="2028738"/>
          <a:ext cx="10868525" cy="467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591" name="Arrow: Bent 2590">
            <a:extLst>
              <a:ext uri="{FF2B5EF4-FFF2-40B4-BE49-F238E27FC236}">
                <a16:creationId xmlns:a16="http://schemas.microsoft.com/office/drawing/2014/main" id="{1B9B1EE5-5159-DCA5-7BF1-2D15B873387B}"/>
              </a:ext>
            </a:extLst>
          </p:cNvPr>
          <p:cNvSpPr/>
          <p:nvPr/>
        </p:nvSpPr>
        <p:spPr>
          <a:xfrm rot="5400000">
            <a:off x="10417209" y="1664785"/>
            <a:ext cx="2074919" cy="1295287"/>
          </a:xfrm>
          <a:prstGeom prst="bentArrow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34" name="TextBox 2933">
            <a:extLst>
              <a:ext uri="{FF2B5EF4-FFF2-40B4-BE49-F238E27FC236}">
                <a16:creationId xmlns:a16="http://schemas.microsoft.com/office/drawing/2014/main" id="{09637813-9D9A-F64E-03E1-9FE881DE2319}"/>
              </a:ext>
            </a:extLst>
          </p:cNvPr>
          <p:cNvSpPr txBox="1"/>
          <p:nvPr/>
        </p:nvSpPr>
        <p:spPr>
          <a:xfrm>
            <a:off x="1584356" y="5623964"/>
            <a:ext cx="881958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ea typeface="+mn-lt"/>
                <a:cs typeface="+mn-lt"/>
              </a:rPr>
              <a:t>Split data into training and testing sets,</a:t>
            </a:r>
            <a:r>
              <a:rPr lang="en-US" sz="2200">
                <a:ea typeface="+mn-lt"/>
                <a:cs typeface="+mn-lt"/>
              </a:rPr>
              <a:t> 80% for training, 20% for testing</a:t>
            </a:r>
          </a:p>
          <a:p>
            <a:r>
              <a:rPr lang="en-US" sz="2200"/>
              <a:t>28 variables modeled</a:t>
            </a:r>
          </a:p>
        </p:txBody>
      </p:sp>
    </p:spTree>
    <p:extLst>
      <p:ext uri="{BB962C8B-B14F-4D97-AF65-F5344CB8AC3E}">
        <p14:creationId xmlns:p14="http://schemas.microsoft.com/office/powerpoint/2010/main" val="131176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FE409-F042-AC09-DEB9-EF74403FD2BD}"/>
              </a:ext>
            </a:extLst>
          </p:cNvPr>
          <p:cNvSpPr/>
          <p:nvPr/>
        </p:nvSpPr>
        <p:spPr>
          <a:xfrm>
            <a:off x="-9252" y="335430"/>
            <a:ext cx="12205492" cy="6921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CCC0C-E2CB-6293-3977-320EE32EE2C1}"/>
              </a:ext>
            </a:extLst>
          </p:cNvPr>
          <p:cNvSpPr/>
          <p:nvPr/>
        </p:nvSpPr>
        <p:spPr>
          <a:xfrm>
            <a:off x="-5073" y="335152"/>
            <a:ext cx="112530" cy="686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96621-8180-1474-B0B4-CB81B1A9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8" y="170943"/>
            <a:ext cx="9238434" cy="857559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Modeling Approach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88FEAB-9D15-BF04-0184-8998D1F07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02129"/>
              </p:ext>
            </p:extLst>
          </p:nvPr>
        </p:nvGraphicFramePr>
        <p:xfrm>
          <a:off x="717269" y="1448923"/>
          <a:ext cx="10762039" cy="483592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3714244">
                  <a:extLst>
                    <a:ext uri="{9D8B030D-6E8A-4147-A177-3AD203B41FA5}">
                      <a16:colId xmlns:a16="http://schemas.microsoft.com/office/drawing/2014/main" val="1206195880"/>
                    </a:ext>
                  </a:extLst>
                </a:gridCol>
                <a:gridCol w="3670320">
                  <a:extLst>
                    <a:ext uri="{9D8B030D-6E8A-4147-A177-3AD203B41FA5}">
                      <a16:colId xmlns:a16="http://schemas.microsoft.com/office/drawing/2014/main" val="1377779988"/>
                    </a:ext>
                  </a:extLst>
                </a:gridCol>
                <a:gridCol w="3377475">
                  <a:extLst>
                    <a:ext uri="{9D8B030D-6E8A-4147-A177-3AD203B41FA5}">
                      <a16:colId xmlns:a16="http://schemas.microsoft.com/office/drawing/2014/main" val="2771782908"/>
                    </a:ext>
                  </a:extLst>
                </a:gridCol>
              </a:tblGrid>
              <a:tr h="473384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Type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Method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Detailed Classification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2409255416"/>
                  </a:ext>
                </a:extLst>
              </a:tr>
              <a:tr h="469817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Unsupervised </a:t>
                      </a:r>
                    </a:p>
                    <a:p>
                      <a:pPr algn="l" rtl="0" fontAlgn="base">
                        <a:lnSpc>
                          <a:spcPts val="1350"/>
                        </a:lnSpc>
                      </a:pPr>
                      <a:endParaRPr lang="en-US" sz="16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K-Means Clustering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Clustering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4065085596"/>
                  </a:ext>
                </a:extLst>
              </a:tr>
              <a:tr h="613373">
                <a:tc rowSpan="7"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Supervised </a:t>
                      </a:r>
                    </a:p>
                    <a:p>
                      <a:pPr algn="l" rtl="0" fontAlgn="base">
                        <a:lnSpc>
                          <a:spcPts val="1350"/>
                        </a:lnSpc>
                      </a:pPr>
                      <a:endParaRPr lang="en-US" sz="16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Multinomial Logistic Regression (MLR)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Statistical Model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245514777"/>
                  </a:ext>
                </a:extLst>
              </a:tr>
              <a:tr h="456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Support Vector Machine (SVM)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Classification and Regression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4170645687"/>
                  </a:ext>
                </a:extLst>
              </a:tr>
              <a:tr h="5097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Random Forest (RF)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Ensemble Learning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1726545593"/>
                  </a:ext>
                </a:extLst>
              </a:tr>
              <a:tr h="606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Artificial Neural Networks (ANN)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Deep Learning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1432241339"/>
                  </a:ext>
                </a:extLst>
              </a:tr>
              <a:tr h="570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Conditional Forest (CF)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Ensemble Learning (Tree-Based)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933457700"/>
                  </a:ext>
                </a:extLst>
              </a:tr>
              <a:tr h="6655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Extreme Gradient Boosting (</a:t>
                      </a:r>
                      <a:r>
                        <a:rPr lang="en-US" sz="1600" err="1">
                          <a:solidFill>
                            <a:srgbClr val="FFFFFF"/>
                          </a:solidFill>
                          <a:effectLst/>
                        </a:rPr>
                        <a:t>XGBoost</a:t>
                      </a: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)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Gradient Boosting Machine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3833969178"/>
                  </a:ext>
                </a:extLst>
              </a:tr>
              <a:tr h="469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Stacking 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Ensemble Learning (Meta-Modeling) </a:t>
                      </a: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2301102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5F02A8-9BFE-A08D-664D-3841B203E5C1}"/>
              </a:ext>
            </a:extLst>
          </p:cNvPr>
          <p:cNvSpPr txBox="1"/>
          <p:nvPr/>
        </p:nvSpPr>
        <p:spPr>
          <a:xfrm>
            <a:off x="537702" y="5929700"/>
            <a:ext cx="107626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/>
          </a:p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10-fold cross-validation was utilized to ensure the robustness and reliability of our model performance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0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B21AFC-E7C8-670E-B58E-05BFE2DBFF33}"/>
              </a:ext>
            </a:extLst>
          </p:cNvPr>
          <p:cNvSpPr/>
          <p:nvPr/>
        </p:nvSpPr>
        <p:spPr>
          <a:xfrm>
            <a:off x="96581" y="83749"/>
            <a:ext cx="12205492" cy="6921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F8F69-6AF7-7672-90C9-930A8849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41" y="82109"/>
            <a:ext cx="5662144" cy="716375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Clustering</a:t>
            </a:r>
          </a:p>
        </p:txBody>
      </p:sp>
      <p:pic>
        <p:nvPicPr>
          <p:cNvPr id="5" name="Content Placeholder 4" descr="A diagram of a cluster of colored dots&#10;&#10;Description automatically generated">
            <a:extLst>
              <a:ext uri="{FF2B5EF4-FFF2-40B4-BE49-F238E27FC236}">
                <a16:creationId xmlns:a16="http://schemas.microsoft.com/office/drawing/2014/main" id="{F372D992-FDA0-B1FB-A3D8-F97ABB81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80" y="838453"/>
            <a:ext cx="7077580" cy="56472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403B2-26D7-AFBF-1341-15F733020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3754" y="843685"/>
            <a:ext cx="4636282" cy="5656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Approach: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K-means clustering applied on PCA-reduced data, visualized using t-SNE, grouped non-motorist crashes into five distinct clusters based on severity, environment, and temporal factors.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rgbClr val="C00000"/>
                </a:solidFill>
                <a:latin typeface="Aptos"/>
                <a:ea typeface="+mn-lt"/>
                <a:cs typeface="+mn-lt"/>
              </a:rPr>
              <a:t>Silhouette Score (PAM): 0.561872 </a:t>
            </a:r>
            <a:endParaRPr lang="en-US" b="1">
              <a:solidFill>
                <a:srgbClr val="C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Cluster 1: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Daytime crashes in clear weather, minor injuries.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Cluster 2: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Urban intersection crashes, high occupancy, dense traffic risks.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Cluster 3: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Night crashes, poor lighting, severe/fatal outcomes.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Cluster 4: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Daytime crashes in clear weather, minor injuries.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>
              <a:lnSpc>
                <a:spcPct val="120000"/>
              </a:lnSpc>
            </a:pPr>
            <a:r>
              <a:rPr lang="en-US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Cluster 5:</a:t>
            </a:r>
            <a:r>
              <a:rPr lang="en-US">
                <a:solidFill>
                  <a:schemeClr val="bg1"/>
                </a:solidFill>
                <a:latin typeface="Aptos"/>
                <a:ea typeface="+mn-lt"/>
                <a:cs typeface="+mn-lt"/>
              </a:rPr>
              <a:t> Hit-and-run crashes, varied severity, unpredictable risks.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algn="l"/>
            <a:endParaRPr lang="en-US">
              <a:solidFill>
                <a:schemeClr val="bg1"/>
              </a:solidFill>
              <a:latin typeface="Aptos"/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5A8B9-9C50-E217-F89A-8C10A49D70C6}"/>
              </a:ext>
            </a:extLst>
          </p:cNvPr>
          <p:cNvSpPr/>
          <p:nvPr/>
        </p:nvSpPr>
        <p:spPr>
          <a:xfrm>
            <a:off x="-21918" y="-4295"/>
            <a:ext cx="121520" cy="6992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6B6F-791B-2F36-EBFA-C844ABC8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" y="3723"/>
            <a:ext cx="9238434" cy="626066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Statistical Model</a:t>
            </a:r>
          </a:p>
        </p:txBody>
      </p:sp>
      <p:pic>
        <p:nvPicPr>
          <p:cNvPr id="19" name="Content Placeholder 18" descr="A graph of a curve&#10;&#10;Description automatically generated">
            <a:extLst>
              <a:ext uri="{FF2B5EF4-FFF2-40B4-BE49-F238E27FC236}">
                <a16:creationId xmlns:a16="http://schemas.microsoft.com/office/drawing/2014/main" id="{C4484901-7A15-9631-6B09-9F4A019F1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5235" y="749702"/>
            <a:ext cx="5579689" cy="547550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3C3C33-08A8-7DB6-0865-477C54B12F81}"/>
              </a:ext>
            </a:extLst>
          </p:cNvPr>
          <p:cNvSpPr txBox="1"/>
          <p:nvPr/>
        </p:nvSpPr>
        <p:spPr>
          <a:xfrm>
            <a:off x="327873" y="752569"/>
            <a:ext cx="39431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Trade Gothic Next Cond"/>
              </a:rPr>
              <a:t>Multinomial Logistic Regression</a:t>
            </a:r>
            <a:r>
              <a:rPr lang="en-GB" sz="2400">
                <a:solidFill>
                  <a:schemeClr val="bg1"/>
                </a:solidFill>
                <a:latin typeface="Trade Gothic Next Cond"/>
                <a:ea typeface="Times New Roman"/>
                <a:cs typeface="Times New Roman"/>
              </a:rPr>
              <a:t> </a:t>
            </a:r>
            <a:endParaRPr lang="en-US" sz="2400">
              <a:solidFill>
                <a:schemeClr val="bg1"/>
              </a:solidFill>
              <a:latin typeface="Trade Gothic Next Cond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F49736D-5401-BF6D-2012-C32E3868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03894"/>
              </p:ext>
            </p:extLst>
          </p:nvPr>
        </p:nvGraphicFramePr>
        <p:xfrm>
          <a:off x="143205" y="5036443"/>
          <a:ext cx="5553075" cy="1254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162840735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46055103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63300477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77895406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092253358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9441758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5717886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Metric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/>
                        </a:rPr>
                        <a:t>None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/>
                        </a:rPr>
                        <a:t>Possible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/>
                        </a:rPr>
                        <a:t>Minor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/>
                        </a:rPr>
                        <a:t>Serious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ts val="1425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Aptos"/>
                        </a:rPr>
                        <a:t>Fatal </a:t>
                      </a:r>
                      <a:endParaRPr lang="en-US" b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Overall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5828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F1-Score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0.4578 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0.7586 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0.8089 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0.8618 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0.9480 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0.77 (Macro Avg)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28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AUC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0.6531 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0.5861 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0.6130 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0.6113 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0.8283 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0.66 (Macro Avg)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92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G-Mean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0.7528 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0.5243 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0.3348 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0.3235 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0.2967 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0.446 (Avg)</a:t>
                      </a:r>
                      <a:r>
                        <a:rPr lang="en-US" sz="1200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 </a:t>
                      </a:r>
                      <a:endParaRPr lang="en-US">
                        <a:effectLst/>
                        <a:highlight>
                          <a:srgbClr val="00FF00"/>
                        </a:highlight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41345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255DFED-1FF7-0AA6-1BAD-94915C0EF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39039"/>
              </p:ext>
            </p:extLst>
          </p:nvPr>
        </p:nvGraphicFramePr>
        <p:xfrm>
          <a:off x="141083" y="1216082"/>
          <a:ext cx="5103416" cy="2331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1532">
                  <a:extLst>
                    <a:ext uri="{9D8B030D-6E8A-4147-A177-3AD203B41FA5}">
                      <a16:colId xmlns:a16="http://schemas.microsoft.com/office/drawing/2014/main" val="2069985919"/>
                    </a:ext>
                  </a:extLst>
                </a:gridCol>
                <a:gridCol w="706366">
                  <a:extLst>
                    <a:ext uri="{9D8B030D-6E8A-4147-A177-3AD203B41FA5}">
                      <a16:colId xmlns:a16="http://schemas.microsoft.com/office/drawing/2014/main" val="375323544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9051659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97706437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862655061"/>
                    </a:ext>
                  </a:extLst>
                </a:gridCol>
                <a:gridCol w="769543">
                  <a:extLst>
                    <a:ext uri="{9D8B030D-6E8A-4147-A177-3AD203B41FA5}">
                      <a16:colId xmlns:a16="http://schemas.microsoft.com/office/drawing/2014/main" val="37324311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Metric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None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Possible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Minor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Serious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25"/>
                        </a:lnSpc>
                      </a:pPr>
                      <a:r>
                        <a:rPr lang="en-US" sz="1200" b="0">
                          <a:effectLst/>
                          <a:latin typeface="Aptos"/>
                        </a:rPr>
                        <a:t>Fatal </a:t>
                      </a:r>
                      <a:endParaRPr lang="en-US" b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61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Sensitivity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0.11969 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0.74930 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0.17570 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0.09606 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0.40455 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675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Specificity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0.98830 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0.33730 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0.90093 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0.93344 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0.94162 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355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Pos Pred Value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0.57407 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0.35590 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0.40075 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0.24375 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0.43204 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9377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Neg Pred Value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0.89493 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0.73360 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0.74348 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0.82219 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0.93508 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34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Prevalence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0.11646 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0.32820 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0.27383 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0.18255 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0.09892 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276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Detection Rate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0.01394 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0.24600 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0.04811 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0.01754 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0.04002 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747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 b="1">
                          <a:effectLst/>
                          <a:latin typeface="Aptos"/>
                        </a:rPr>
                        <a:t>Detection Prevalence</a:t>
                      </a:r>
                      <a:r>
                        <a:rPr lang="en-US" sz="1200">
                          <a:effectLst/>
                          <a:latin typeface="Aptos"/>
                        </a:rPr>
                        <a:t>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0.02428 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0.69110 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0.12005 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0.07194 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25"/>
                        </a:lnSpc>
                      </a:pPr>
                      <a:r>
                        <a:rPr lang="en-US" sz="1200">
                          <a:effectLst/>
                          <a:latin typeface="Aptos"/>
                        </a:rPr>
                        <a:t>0.09263 </a:t>
                      </a:r>
                      <a:endParaRPr lang="en-US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20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10826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1B2F2F"/>
      </a:dk2>
      <a:lt2>
        <a:srgbClr val="F3F1F0"/>
      </a:lt2>
      <a:accent1>
        <a:srgbClr val="3B9EB1"/>
      </a:accent1>
      <a:accent2>
        <a:srgbClr val="46B196"/>
      </a:accent2>
      <a:accent3>
        <a:srgbClr val="4D7FC3"/>
      </a:accent3>
      <a:accent4>
        <a:srgbClr val="B13B3E"/>
      </a:accent4>
      <a:accent5>
        <a:srgbClr val="C37B4D"/>
      </a:accent5>
      <a:accent6>
        <a:srgbClr val="B19B3B"/>
      </a:accent6>
      <a:hlink>
        <a:srgbClr val="BF5641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1034</Words>
  <Application>Microsoft Macintosh PowerPoint</Application>
  <PresentationFormat>Widescreen</PresentationFormat>
  <Paragraphs>431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Arial Nova</vt:lpstr>
      <vt:lpstr>Arial,Sans-Serif</vt:lpstr>
      <vt:lpstr>Calibri</vt:lpstr>
      <vt:lpstr>Trade Gothic Next Cond</vt:lpstr>
      <vt:lpstr>Trade Gothic Next Light</vt:lpstr>
      <vt:lpstr>PortalVTI</vt:lpstr>
      <vt:lpstr>Analyzing Factors Influencing Non-Motorist Crash Occurrence and Severity in Oklahoma </vt:lpstr>
      <vt:lpstr>Introduction</vt:lpstr>
      <vt:lpstr>About the Data </vt:lpstr>
      <vt:lpstr>Exploratory Data Analysis (EDA)</vt:lpstr>
      <vt:lpstr>Exploratory Data Analysis (EDA)</vt:lpstr>
      <vt:lpstr>Data Preparation</vt:lpstr>
      <vt:lpstr>Modeling Approach</vt:lpstr>
      <vt:lpstr>Clustering</vt:lpstr>
      <vt:lpstr>Statistical Model</vt:lpstr>
      <vt:lpstr>ML Models </vt:lpstr>
      <vt:lpstr>STACKED PERFORMANCE MEASURE</vt:lpstr>
      <vt:lpstr>Graphs of RF feature rank and ROC curves </vt:lpstr>
      <vt:lpstr>CONCLUSION, Insights and RECOMMENDATIONS </vt:lpstr>
      <vt:lpstr>THANK YOU,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Tabassum, Tahsin</cp:lastModifiedBy>
  <cp:revision>6</cp:revision>
  <dcterms:created xsi:type="dcterms:W3CDTF">2024-12-08T04:30:47Z</dcterms:created>
  <dcterms:modified xsi:type="dcterms:W3CDTF">2024-12-18T08:30:43Z</dcterms:modified>
</cp:coreProperties>
</file>